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4630400" cy="8229600"/>
  <p:notesSz cx="8229600" cy="14630400"/>
  <p:embeddedFontLst>
    <p:embeddedFont>
      <p:font typeface="Inter"/>
      <p:regular r:id="rId24"/>
    </p:embeddedFont>
    <p:embeddedFont>
      <p:font typeface="Inter"/>
      <p:regular r:id="rId25"/>
    </p:embeddedFont>
    <p:embeddedFont>
      <p:font typeface="Inter"/>
      <p:regular r:id="rId26"/>
    </p:embeddedFont>
    <p:embeddedFont>
      <p:font typeface="Inter"/>
      <p:regular r:id="rId27"/>
    </p:embeddedFont>
    <p:embeddedFont>
      <p:font typeface="Inter"/>
      <p:regular r:id="rId28"/>
    </p:embeddedFont>
    <p:embeddedFont>
      <p:font typeface="Inter"/>
      <p:regular r:id="rId29"/>
    </p:embeddedFont>
    <p:embeddedFont>
      <p:font typeface="Inter"/>
      <p:regular r:id="rId30"/>
    </p:embeddedFont>
    <p:embeddedFont>
      <p:font typeface="Inter"/>
      <p:regular r:id="rId3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openxmlformats.org/officeDocument/2006/relationships/font" Target="fonts/font1.fntdata"/><Relationship Id="rId25" Type="http://schemas.openxmlformats.org/officeDocument/2006/relationships/font" Target="fonts/font2.fntdata"/><Relationship Id="rId26" Type="http://schemas.openxmlformats.org/officeDocument/2006/relationships/font" Target="fonts/font3.fntdata"/><Relationship Id="rId27" Type="http://schemas.openxmlformats.org/officeDocument/2006/relationships/font" Target="fonts/font4.fntdata"/><Relationship Id="rId28" Type="http://schemas.openxmlformats.org/officeDocument/2006/relationships/font" Target="fonts/font5.fntdata"/><Relationship Id="rId29" Type="http://schemas.openxmlformats.org/officeDocument/2006/relationships/font" Target="fonts/font6.fntdata"/><Relationship Id="rId30" Type="http://schemas.openxmlformats.org/officeDocument/2006/relationships/font" Target="fonts/font7.fntdata"/><Relationship Id="rId3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AFC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AFC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AFC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AFC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AFC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slideLayout" Target="../slideLayouts/slideLayout12.xml"/><Relationship Id="rId11"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svg"/><Relationship Id="rId4" Type="http://schemas.openxmlformats.org/officeDocument/2006/relationships/image" Target="../media/image-13-4.png"/><Relationship Id="rId5" Type="http://schemas.openxmlformats.org/officeDocument/2006/relationships/image" Target="../media/image-13-5.svg"/><Relationship Id="rId6" Type="http://schemas.openxmlformats.org/officeDocument/2006/relationships/image" Target="../media/image-13-6.png"/><Relationship Id="rId7" Type="http://schemas.openxmlformats.org/officeDocument/2006/relationships/image" Target="../media/image-13-7.svg"/><Relationship Id="rId8" Type="http://schemas.openxmlformats.org/officeDocument/2006/relationships/image" Target="../media/image-13-8.png"/><Relationship Id="rId9" Type="http://schemas.openxmlformats.org/officeDocument/2006/relationships/image" Target="../media/image-13-9.svg"/><Relationship Id="rId10" Type="http://schemas.openxmlformats.org/officeDocument/2006/relationships/image" Target="../media/image-13-10.png"/><Relationship Id="rId11" Type="http://schemas.openxmlformats.org/officeDocument/2006/relationships/image" Target="../media/image-13-11.svg"/><Relationship Id="rId12" Type="http://schemas.openxmlformats.org/officeDocument/2006/relationships/slideLayout" Target="../slideLayouts/slideLayout14.xml"/><Relationship Id="rId1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svg"/><Relationship Id="rId4" Type="http://schemas.openxmlformats.org/officeDocument/2006/relationships/image" Target="../media/image-14-4.png"/><Relationship Id="rId5" Type="http://schemas.openxmlformats.org/officeDocument/2006/relationships/image" Target="../media/image-14-5.svg"/><Relationship Id="rId6" Type="http://schemas.openxmlformats.org/officeDocument/2006/relationships/image" Target="../media/image-14-6.png"/><Relationship Id="rId7" Type="http://schemas.openxmlformats.org/officeDocument/2006/relationships/image" Target="../media/image-14-7.svg"/><Relationship Id="rId8" Type="http://schemas.openxmlformats.org/officeDocument/2006/relationships/image" Target="../media/image-14-8.png"/><Relationship Id="rId9" Type="http://schemas.openxmlformats.org/officeDocument/2006/relationships/image" Target="../media/image-14-9.svg"/><Relationship Id="rId10" Type="http://schemas.openxmlformats.org/officeDocument/2006/relationships/slideLayout" Target="../slideLayouts/slideLayout15.xml"/><Relationship Id="rId11"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075" y="623173"/>
            <a:ext cx="13044249" cy="6368772"/>
          </a:xfrm>
          <a:prstGeom prst="rect">
            <a:avLst/>
          </a:prstGeom>
        </p:spPr>
      </p:pic>
      <p:sp>
        <p:nvSpPr>
          <p:cNvPr id="3" name="Text 0"/>
          <p:cNvSpPr/>
          <p:nvPr/>
        </p:nvSpPr>
        <p:spPr>
          <a:xfrm>
            <a:off x="793075" y="7246858"/>
            <a:ext cx="13044249" cy="362426"/>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Discover how these computational models enable machines to learn, recognize patterns, and make intelligent decisions.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74238" y="729972"/>
            <a:ext cx="13481923" cy="262414"/>
          </a:xfrm>
          <a:prstGeom prst="rect">
            <a:avLst/>
          </a:prstGeom>
          <a:noFill/>
          <a:ln/>
        </p:spPr>
        <p:txBody>
          <a:bodyPr wrap="none" lIns="0" tIns="0" rIns="0" bIns="0" rtlCol="0" anchor="t"/>
          <a:lstStyle/>
          <a:p>
            <a:pPr algn="l" indent="0" marL="0">
              <a:lnSpc>
                <a:spcPts val="2050"/>
              </a:lnSpc>
              <a:buNone/>
            </a:pPr>
            <a:endParaRPr lang="en-US" sz="1250" dirty="0"/>
          </a:p>
        </p:txBody>
      </p:sp>
      <p:sp>
        <p:nvSpPr>
          <p:cNvPr id="3" name="Shape 1"/>
          <p:cNvSpPr/>
          <p:nvPr/>
        </p:nvSpPr>
        <p:spPr>
          <a:xfrm>
            <a:off x="574238" y="1176933"/>
            <a:ext cx="13481923" cy="751999"/>
          </a:xfrm>
          <a:prstGeom prst="roundRect">
            <a:avLst>
              <a:gd name="adj" fmla="val 9164"/>
            </a:avLst>
          </a:prstGeom>
          <a:noFill/>
          <a:ln w="7620">
            <a:solidFill>
              <a:srgbClr val="000000">
                <a:alpha val="8000"/>
              </a:srgbClr>
            </a:solidFill>
            <a:prstDash val="solid"/>
          </a:ln>
        </p:spPr>
      </p:sp>
      <p:sp>
        <p:nvSpPr>
          <p:cNvPr id="4" name="Shape 2"/>
          <p:cNvSpPr/>
          <p:nvPr/>
        </p:nvSpPr>
        <p:spPr>
          <a:xfrm>
            <a:off x="581858" y="1184553"/>
            <a:ext cx="13466683" cy="736759"/>
          </a:xfrm>
          <a:prstGeom prst="rect">
            <a:avLst/>
          </a:prstGeom>
          <a:solidFill>
            <a:srgbClr val="FFFFFF">
              <a:alpha val="4000"/>
            </a:srgbClr>
          </a:solidFill>
          <a:ln/>
        </p:spPr>
      </p:sp>
      <p:sp>
        <p:nvSpPr>
          <p:cNvPr id="5" name="Text 3"/>
          <p:cNvSpPr/>
          <p:nvPr/>
        </p:nvSpPr>
        <p:spPr>
          <a:xfrm>
            <a:off x="746046" y="1290518"/>
            <a:ext cx="2174200"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highlight>
                  <a:srgbClr val="F2F2F2"/>
                </a:highlight>
                <a:latin typeface="Consolas" pitchFamily="34" charset="0"/>
                <a:ea typeface="Consolas" pitchFamily="34" charset="-122"/>
                <a:cs typeface="Consolas" pitchFamily="34" charset="-120"/>
              </a:rPr>
              <a:t>dropout_rate=0.3</a:t>
            </a:r>
            <a:endParaRPr lang="en-US" sz="1250" dirty="0"/>
          </a:p>
        </p:txBody>
      </p:sp>
      <p:sp>
        <p:nvSpPr>
          <p:cNvPr id="6" name="Text 4"/>
          <p:cNvSpPr/>
          <p:nvPr/>
        </p:nvSpPr>
        <p:spPr>
          <a:xfrm>
            <a:off x="3256002" y="1290518"/>
            <a:ext cx="1257300"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Parameter</a:t>
            </a:r>
            <a:endParaRPr lang="en-US" sz="1250" dirty="0"/>
          </a:p>
        </p:txBody>
      </p:sp>
      <p:sp>
        <p:nvSpPr>
          <p:cNvPr id="7" name="Text 5"/>
          <p:cNvSpPr/>
          <p:nvPr/>
        </p:nvSpPr>
        <p:spPr>
          <a:xfrm>
            <a:off x="4849058" y="1290518"/>
            <a:ext cx="4347924"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Fraction of neurons to drop randomly during training.</a:t>
            </a:r>
            <a:endParaRPr lang="en-US" sz="1250" dirty="0"/>
          </a:p>
        </p:txBody>
      </p:sp>
      <p:sp>
        <p:nvSpPr>
          <p:cNvPr id="8" name="Text 6"/>
          <p:cNvSpPr/>
          <p:nvPr/>
        </p:nvSpPr>
        <p:spPr>
          <a:xfrm>
            <a:off x="9532739" y="1290518"/>
            <a:ext cx="4351734" cy="524828"/>
          </a:xfrm>
          <a:prstGeom prst="rect">
            <a:avLst/>
          </a:prstGeom>
          <a:noFill/>
          <a:ln/>
        </p:spPr>
        <p:txBody>
          <a:bodyPr wrap="squar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Prevents overfitting by forcing the network to generalize better. (0.3 = 30% of neurons dropped).</a:t>
            </a:r>
            <a:endParaRPr lang="en-US" sz="1250" dirty="0"/>
          </a:p>
        </p:txBody>
      </p:sp>
      <p:sp>
        <p:nvSpPr>
          <p:cNvPr id="9" name="Shape 7"/>
          <p:cNvSpPr/>
          <p:nvPr/>
        </p:nvSpPr>
        <p:spPr>
          <a:xfrm>
            <a:off x="574238" y="2113478"/>
            <a:ext cx="13481923" cy="4597241"/>
          </a:xfrm>
          <a:prstGeom prst="roundRect">
            <a:avLst>
              <a:gd name="adj" fmla="val 1499"/>
            </a:avLst>
          </a:prstGeom>
          <a:noFill/>
          <a:ln w="7620">
            <a:solidFill>
              <a:srgbClr val="000000">
                <a:alpha val="8000"/>
              </a:srgbClr>
            </a:solidFill>
            <a:prstDash val="solid"/>
          </a:ln>
        </p:spPr>
      </p:sp>
      <p:sp>
        <p:nvSpPr>
          <p:cNvPr id="10" name="Shape 8"/>
          <p:cNvSpPr/>
          <p:nvPr/>
        </p:nvSpPr>
        <p:spPr>
          <a:xfrm>
            <a:off x="581858" y="2121098"/>
            <a:ext cx="13466683" cy="474345"/>
          </a:xfrm>
          <a:prstGeom prst="rect">
            <a:avLst/>
          </a:prstGeom>
          <a:solidFill>
            <a:srgbClr val="FFFFFF">
              <a:alpha val="4000"/>
            </a:srgbClr>
          </a:solidFill>
          <a:ln/>
        </p:spPr>
      </p:sp>
      <p:sp>
        <p:nvSpPr>
          <p:cNvPr id="11" name="Text 9"/>
          <p:cNvSpPr/>
          <p:nvPr/>
        </p:nvSpPr>
        <p:spPr>
          <a:xfrm>
            <a:off x="746046" y="2227064"/>
            <a:ext cx="1853684" cy="262414"/>
          </a:xfrm>
          <a:prstGeom prst="rect">
            <a:avLst/>
          </a:prstGeom>
          <a:noFill/>
          <a:ln/>
        </p:spPr>
        <p:txBody>
          <a:bodyPr wrap="none" lIns="0" tIns="0" rIns="0" bIns="0" rtlCol="0" anchor="t"/>
          <a:lstStyle/>
          <a:p>
            <a:pPr algn="l" indent="0" marL="0">
              <a:lnSpc>
                <a:spcPts val="2050"/>
              </a:lnSpc>
              <a:buNone/>
            </a:pPr>
            <a:r>
              <a:rPr lang="en-US" sz="1250" b="1" dirty="0">
                <a:solidFill>
                  <a:srgbClr val="272525"/>
                </a:solidFill>
                <a:latin typeface="Inter" pitchFamily="34" charset="0"/>
                <a:ea typeface="Inter" pitchFamily="34" charset="-122"/>
                <a:cs typeface="Inter" pitchFamily="34" charset="-120"/>
              </a:rPr>
              <a:t>Layer</a:t>
            </a:r>
            <a:endParaRPr lang="en-US" sz="1250" dirty="0"/>
          </a:p>
        </p:txBody>
      </p:sp>
      <p:sp>
        <p:nvSpPr>
          <p:cNvPr id="12" name="Text 10"/>
          <p:cNvSpPr/>
          <p:nvPr/>
        </p:nvSpPr>
        <p:spPr>
          <a:xfrm>
            <a:off x="2935486" y="2227064"/>
            <a:ext cx="1231702" cy="262414"/>
          </a:xfrm>
          <a:prstGeom prst="rect">
            <a:avLst/>
          </a:prstGeom>
          <a:noFill/>
          <a:ln/>
        </p:spPr>
        <p:txBody>
          <a:bodyPr wrap="none" lIns="0" tIns="0" rIns="0" bIns="0" rtlCol="0" anchor="t"/>
          <a:lstStyle/>
          <a:p>
            <a:pPr algn="l" indent="0" marL="0">
              <a:lnSpc>
                <a:spcPts val="2050"/>
              </a:lnSpc>
              <a:buNone/>
            </a:pPr>
            <a:r>
              <a:rPr lang="en-US" sz="1250" b="1" dirty="0">
                <a:solidFill>
                  <a:srgbClr val="272525"/>
                </a:solidFill>
                <a:latin typeface="Inter" pitchFamily="34" charset="0"/>
                <a:ea typeface="Inter" pitchFamily="34" charset="-122"/>
                <a:cs typeface="Inter" pitchFamily="34" charset="-120"/>
              </a:rPr>
              <a:t>No. of Neurons</a:t>
            </a:r>
            <a:endParaRPr lang="en-US" sz="1250" dirty="0"/>
          </a:p>
        </p:txBody>
      </p:sp>
      <p:sp>
        <p:nvSpPr>
          <p:cNvPr id="13" name="Text 11"/>
          <p:cNvSpPr/>
          <p:nvPr/>
        </p:nvSpPr>
        <p:spPr>
          <a:xfrm>
            <a:off x="4502944" y="2227064"/>
            <a:ext cx="2920484" cy="262414"/>
          </a:xfrm>
          <a:prstGeom prst="rect">
            <a:avLst/>
          </a:prstGeom>
          <a:noFill/>
          <a:ln/>
        </p:spPr>
        <p:txBody>
          <a:bodyPr wrap="none" lIns="0" tIns="0" rIns="0" bIns="0" rtlCol="0" anchor="t"/>
          <a:lstStyle/>
          <a:p>
            <a:pPr algn="l" indent="0" marL="0">
              <a:lnSpc>
                <a:spcPts val="2050"/>
              </a:lnSpc>
              <a:buNone/>
            </a:pPr>
            <a:r>
              <a:rPr lang="en-US" sz="1250" b="1" dirty="0">
                <a:solidFill>
                  <a:srgbClr val="272525"/>
                </a:solidFill>
                <a:latin typeface="Inter" pitchFamily="34" charset="0"/>
                <a:ea typeface="Inter" pitchFamily="34" charset="-122"/>
                <a:cs typeface="Inter" pitchFamily="34" charset="-120"/>
              </a:rPr>
              <a:t>Activation Function</a:t>
            </a:r>
            <a:endParaRPr lang="en-US" sz="1250" dirty="0"/>
          </a:p>
        </p:txBody>
      </p:sp>
      <p:sp>
        <p:nvSpPr>
          <p:cNvPr id="14" name="Text 12"/>
          <p:cNvSpPr/>
          <p:nvPr/>
        </p:nvSpPr>
        <p:spPr>
          <a:xfrm>
            <a:off x="7759184" y="2227064"/>
            <a:ext cx="6125289" cy="262414"/>
          </a:xfrm>
          <a:prstGeom prst="rect">
            <a:avLst/>
          </a:prstGeom>
          <a:noFill/>
          <a:ln/>
        </p:spPr>
        <p:txBody>
          <a:bodyPr wrap="none" lIns="0" tIns="0" rIns="0" bIns="0" rtlCol="0" anchor="t"/>
          <a:lstStyle/>
          <a:p>
            <a:pPr algn="l" indent="0" marL="0">
              <a:lnSpc>
                <a:spcPts val="2050"/>
              </a:lnSpc>
              <a:buNone/>
            </a:pPr>
            <a:r>
              <a:rPr lang="en-US" sz="1250" b="1" dirty="0">
                <a:solidFill>
                  <a:srgbClr val="272525"/>
                </a:solidFill>
                <a:latin typeface="Inter" pitchFamily="34" charset="0"/>
                <a:ea typeface="Inter" pitchFamily="34" charset="-122"/>
                <a:cs typeface="Inter" pitchFamily="34" charset="-120"/>
              </a:rPr>
              <a:t>Purpose</a:t>
            </a:r>
            <a:endParaRPr lang="en-US" sz="1250" dirty="0"/>
          </a:p>
        </p:txBody>
      </p:sp>
      <p:sp>
        <p:nvSpPr>
          <p:cNvPr id="15" name="Shape 13"/>
          <p:cNvSpPr/>
          <p:nvPr/>
        </p:nvSpPr>
        <p:spPr>
          <a:xfrm>
            <a:off x="581858" y="2595443"/>
            <a:ext cx="13466683" cy="474345"/>
          </a:xfrm>
          <a:prstGeom prst="rect">
            <a:avLst/>
          </a:prstGeom>
          <a:solidFill>
            <a:srgbClr val="000000">
              <a:alpha val="4000"/>
            </a:srgbClr>
          </a:solidFill>
          <a:ln/>
        </p:spPr>
      </p:sp>
      <p:sp>
        <p:nvSpPr>
          <p:cNvPr id="16" name="Text 14"/>
          <p:cNvSpPr/>
          <p:nvPr/>
        </p:nvSpPr>
        <p:spPr>
          <a:xfrm>
            <a:off x="746046" y="2701409"/>
            <a:ext cx="1853684" cy="262414"/>
          </a:xfrm>
          <a:prstGeom prst="rect">
            <a:avLst/>
          </a:prstGeom>
          <a:noFill/>
          <a:ln/>
        </p:spPr>
        <p:txBody>
          <a:bodyPr wrap="none" lIns="0" tIns="0" rIns="0" bIns="0" rtlCol="0" anchor="t"/>
          <a:lstStyle/>
          <a:p>
            <a:pPr algn="l" indent="0" marL="0">
              <a:lnSpc>
                <a:spcPts val="2050"/>
              </a:lnSpc>
              <a:buNone/>
            </a:pPr>
            <a:r>
              <a:rPr lang="en-US" sz="1250" b="1" dirty="0">
                <a:solidFill>
                  <a:srgbClr val="272525"/>
                </a:solidFill>
                <a:latin typeface="Inter" pitchFamily="34" charset="0"/>
                <a:ea typeface="Inter" pitchFamily="34" charset="-122"/>
                <a:cs typeface="Inter" pitchFamily="34" charset="-120"/>
              </a:rPr>
              <a:t>Input</a:t>
            </a:r>
            <a:endParaRPr lang="en-US" sz="1250" dirty="0"/>
          </a:p>
        </p:txBody>
      </p:sp>
      <p:sp>
        <p:nvSpPr>
          <p:cNvPr id="17" name="Text 15"/>
          <p:cNvSpPr/>
          <p:nvPr/>
        </p:nvSpPr>
        <p:spPr>
          <a:xfrm>
            <a:off x="2935486" y="2701409"/>
            <a:ext cx="1231702"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100</a:t>
            </a:r>
            <a:endParaRPr lang="en-US" sz="1250" dirty="0"/>
          </a:p>
        </p:txBody>
      </p:sp>
      <p:sp>
        <p:nvSpPr>
          <p:cNvPr id="18" name="Text 16"/>
          <p:cNvSpPr/>
          <p:nvPr/>
        </p:nvSpPr>
        <p:spPr>
          <a:xfrm>
            <a:off x="4502944" y="2701409"/>
            <a:ext cx="2920484"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(None)</a:t>
            </a:r>
            <a:endParaRPr lang="en-US" sz="1250" dirty="0"/>
          </a:p>
        </p:txBody>
      </p:sp>
      <p:sp>
        <p:nvSpPr>
          <p:cNvPr id="19" name="Text 17"/>
          <p:cNvSpPr/>
          <p:nvPr/>
        </p:nvSpPr>
        <p:spPr>
          <a:xfrm>
            <a:off x="7759184" y="2701409"/>
            <a:ext cx="6125289"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Receives the 100 most important gene values.</a:t>
            </a:r>
            <a:endParaRPr lang="en-US" sz="1250" dirty="0"/>
          </a:p>
        </p:txBody>
      </p:sp>
      <p:sp>
        <p:nvSpPr>
          <p:cNvPr id="20" name="Shape 18"/>
          <p:cNvSpPr/>
          <p:nvPr/>
        </p:nvSpPr>
        <p:spPr>
          <a:xfrm>
            <a:off x="581858" y="3069788"/>
            <a:ext cx="13466683" cy="474345"/>
          </a:xfrm>
          <a:prstGeom prst="rect">
            <a:avLst/>
          </a:prstGeom>
          <a:solidFill>
            <a:srgbClr val="FFFFFF">
              <a:alpha val="4000"/>
            </a:srgbClr>
          </a:solidFill>
          <a:ln/>
        </p:spPr>
      </p:sp>
      <p:sp>
        <p:nvSpPr>
          <p:cNvPr id="21" name="Text 19"/>
          <p:cNvSpPr/>
          <p:nvPr/>
        </p:nvSpPr>
        <p:spPr>
          <a:xfrm>
            <a:off x="746046" y="3175754"/>
            <a:ext cx="1853684" cy="262414"/>
          </a:xfrm>
          <a:prstGeom prst="rect">
            <a:avLst/>
          </a:prstGeom>
          <a:noFill/>
          <a:ln/>
        </p:spPr>
        <p:txBody>
          <a:bodyPr wrap="none" lIns="0" tIns="0" rIns="0" bIns="0" rtlCol="0" anchor="t"/>
          <a:lstStyle/>
          <a:p>
            <a:pPr algn="l" indent="0" marL="0">
              <a:lnSpc>
                <a:spcPts val="2050"/>
              </a:lnSpc>
              <a:buNone/>
            </a:pPr>
            <a:r>
              <a:rPr lang="en-US" sz="1250" b="1" dirty="0">
                <a:solidFill>
                  <a:srgbClr val="272525"/>
                </a:solidFill>
                <a:latin typeface="Inter" pitchFamily="34" charset="0"/>
                <a:ea typeface="Inter" pitchFamily="34" charset="-122"/>
                <a:cs typeface="Inter" pitchFamily="34" charset="-120"/>
              </a:rPr>
              <a:t>Hidden Layer 1</a:t>
            </a:r>
            <a:endParaRPr lang="en-US" sz="1250" dirty="0"/>
          </a:p>
        </p:txBody>
      </p:sp>
      <p:sp>
        <p:nvSpPr>
          <p:cNvPr id="22" name="Text 20"/>
          <p:cNvSpPr/>
          <p:nvPr/>
        </p:nvSpPr>
        <p:spPr>
          <a:xfrm>
            <a:off x="2935486" y="3175754"/>
            <a:ext cx="1231702"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10</a:t>
            </a:r>
            <a:endParaRPr lang="en-US" sz="1250" dirty="0"/>
          </a:p>
        </p:txBody>
      </p:sp>
      <p:sp>
        <p:nvSpPr>
          <p:cNvPr id="23" name="Text 21"/>
          <p:cNvSpPr/>
          <p:nvPr/>
        </p:nvSpPr>
        <p:spPr>
          <a:xfrm>
            <a:off x="4502944" y="3175754"/>
            <a:ext cx="2920484"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ReLU</a:t>
            </a:r>
            <a:endParaRPr lang="en-US" sz="1250" dirty="0"/>
          </a:p>
        </p:txBody>
      </p:sp>
      <p:sp>
        <p:nvSpPr>
          <p:cNvPr id="24" name="Text 22"/>
          <p:cNvSpPr/>
          <p:nvPr/>
        </p:nvSpPr>
        <p:spPr>
          <a:xfrm>
            <a:off x="7759184" y="3175754"/>
            <a:ext cx="6125289"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Learns non-linear relationships between input genes and leukemia class.</a:t>
            </a:r>
            <a:endParaRPr lang="en-US" sz="1250" dirty="0"/>
          </a:p>
        </p:txBody>
      </p:sp>
      <p:sp>
        <p:nvSpPr>
          <p:cNvPr id="25" name="Shape 23"/>
          <p:cNvSpPr/>
          <p:nvPr/>
        </p:nvSpPr>
        <p:spPr>
          <a:xfrm>
            <a:off x="581858" y="3544133"/>
            <a:ext cx="13466683" cy="736759"/>
          </a:xfrm>
          <a:prstGeom prst="rect">
            <a:avLst/>
          </a:prstGeom>
          <a:solidFill>
            <a:srgbClr val="000000">
              <a:alpha val="4000"/>
            </a:srgbClr>
          </a:solidFill>
          <a:ln/>
        </p:spPr>
      </p:sp>
      <p:sp>
        <p:nvSpPr>
          <p:cNvPr id="26" name="Text 24"/>
          <p:cNvSpPr/>
          <p:nvPr/>
        </p:nvSpPr>
        <p:spPr>
          <a:xfrm>
            <a:off x="746046" y="3650099"/>
            <a:ext cx="1853684"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Dropout</a:t>
            </a:r>
            <a:endParaRPr lang="en-US" sz="1250" dirty="0"/>
          </a:p>
        </p:txBody>
      </p:sp>
      <p:sp>
        <p:nvSpPr>
          <p:cNvPr id="27" name="Text 25"/>
          <p:cNvSpPr/>
          <p:nvPr/>
        </p:nvSpPr>
        <p:spPr>
          <a:xfrm>
            <a:off x="2935486" y="3650099"/>
            <a:ext cx="1231702"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0.3</a:t>
            </a:r>
            <a:endParaRPr lang="en-US" sz="1250" dirty="0"/>
          </a:p>
        </p:txBody>
      </p:sp>
      <p:sp>
        <p:nvSpPr>
          <p:cNvPr id="28" name="Text 26"/>
          <p:cNvSpPr/>
          <p:nvPr/>
        </p:nvSpPr>
        <p:spPr>
          <a:xfrm>
            <a:off x="4502944" y="3650099"/>
            <a:ext cx="2920484" cy="524828"/>
          </a:xfrm>
          <a:prstGeom prst="rect">
            <a:avLst/>
          </a:prstGeom>
          <a:noFill/>
          <a:ln/>
        </p:spPr>
        <p:txBody>
          <a:bodyPr wrap="squar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Randomly deactivates 30% of neurons from the previous layer.</a:t>
            </a:r>
            <a:endParaRPr lang="en-US" sz="1250" dirty="0"/>
          </a:p>
        </p:txBody>
      </p:sp>
      <p:sp>
        <p:nvSpPr>
          <p:cNvPr id="29" name="Text 27"/>
          <p:cNvSpPr/>
          <p:nvPr/>
        </p:nvSpPr>
        <p:spPr>
          <a:xfrm>
            <a:off x="7759184" y="3650099"/>
            <a:ext cx="6125289"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Regularizes the model, reducing overfitting and improving generalization.</a:t>
            </a:r>
            <a:endParaRPr lang="en-US" sz="1250" dirty="0"/>
          </a:p>
        </p:txBody>
      </p:sp>
      <p:sp>
        <p:nvSpPr>
          <p:cNvPr id="30" name="Shape 28"/>
          <p:cNvSpPr/>
          <p:nvPr/>
        </p:nvSpPr>
        <p:spPr>
          <a:xfrm>
            <a:off x="581858" y="4280892"/>
            <a:ext cx="13466683" cy="474345"/>
          </a:xfrm>
          <a:prstGeom prst="rect">
            <a:avLst/>
          </a:prstGeom>
          <a:solidFill>
            <a:srgbClr val="FFFFFF">
              <a:alpha val="4000"/>
            </a:srgbClr>
          </a:solidFill>
          <a:ln/>
        </p:spPr>
      </p:sp>
      <p:sp>
        <p:nvSpPr>
          <p:cNvPr id="31" name="Text 29"/>
          <p:cNvSpPr/>
          <p:nvPr/>
        </p:nvSpPr>
        <p:spPr>
          <a:xfrm>
            <a:off x="746046" y="4386858"/>
            <a:ext cx="1853684" cy="262414"/>
          </a:xfrm>
          <a:prstGeom prst="rect">
            <a:avLst/>
          </a:prstGeom>
          <a:noFill/>
          <a:ln/>
        </p:spPr>
        <p:txBody>
          <a:bodyPr wrap="none" lIns="0" tIns="0" rIns="0" bIns="0" rtlCol="0" anchor="t"/>
          <a:lstStyle/>
          <a:p>
            <a:pPr algn="l" indent="0" marL="0">
              <a:lnSpc>
                <a:spcPts val="2050"/>
              </a:lnSpc>
              <a:buNone/>
            </a:pPr>
            <a:r>
              <a:rPr lang="en-US" sz="1250" b="1" dirty="0">
                <a:solidFill>
                  <a:srgbClr val="272525"/>
                </a:solidFill>
                <a:latin typeface="Inter" pitchFamily="34" charset="0"/>
                <a:ea typeface="Inter" pitchFamily="34" charset="-122"/>
                <a:cs typeface="Inter" pitchFamily="34" charset="-120"/>
              </a:rPr>
              <a:t>Hidden Layer 2</a:t>
            </a:r>
            <a:endParaRPr lang="en-US" sz="1250" dirty="0"/>
          </a:p>
        </p:txBody>
      </p:sp>
      <p:sp>
        <p:nvSpPr>
          <p:cNvPr id="32" name="Text 30"/>
          <p:cNvSpPr/>
          <p:nvPr/>
        </p:nvSpPr>
        <p:spPr>
          <a:xfrm>
            <a:off x="2935486" y="4386858"/>
            <a:ext cx="1231702"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10</a:t>
            </a:r>
            <a:endParaRPr lang="en-US" sz="1250" dirty="0"/>
          </a:p>
        </p:txBody>
      </p:sp>
      <p:sp>
        <p:nvSpPr>
          <p:cNvPr id="33" name="Text 31"/>
          <p:cNvSpPr/>
          <p:nvPr/>
        </p:nvSpPr>
        <p:spPr>
          <a:xfrm>
            <a:off x="4502944" y="4386858"/>
            <a:ext cx="2920484"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ReLU</a:t>
            </a:r>
            <a:endParaRPr lang="en-US" sz="1250" dirty="0"/>
          </a:p>
        </p:txBody>
      </p:sp>
      <p:sp>
        <p:nvSpPr>
          <p:cNvPr id="34" name="Text 32"/>
          <p:cNvSpPr/>
          <p:nvPr/>
        </p:nvSpPr>
        <p:spPr>
          <a:xfrm>
            <a:off x="7759184" y="4386858"/>
            <a:ext cx="6125289"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Adds deeper abstraction and captures more complex feature interactions.</a:t>
            </a:r>
            <a:endParaRPr lang="en-US" sz="1250" dirty="0"/>
          </a:p>
        </p:txBody>
      </p:sp>
      <p:sp>
        <p:nvSpPr>
          <p:cNvPr id="35" name="Shape 33"/>
          <p:cNvSpPr/>
          <p:nvPr/>
        </p:nvSpPr>
        <p:spPr>
          <a:xfrm>
            <a:off x="581858" y="4755237"/>
            <a:ext cx="13466683" cy="736759"/>
          </a:xfrm>
          <a:prstGeom prst="rect">
            <a:avLst/>
          </a:prstGeom>
          <a:solidFill>
            <a:srgbClr val="000000">
              <a:alpha val="4000"/>
            </a:srgbClr>
          </a:solidFill>
          <a:ln/>
        </p:spPr>
      </p:sp>
      <p:sp>
        <p:nvSpPr>
          <p:cNvPr id="36" name="Text 34"/>
          <p:cNvSpPr/>
          <p:nvPr/>
        </p:nvSpPr>
        <p:spPr>
          <a:xfrm>
            <a:off x="746046" y="4861203"/>
            <a:ext cx="1853684"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Dropout</a:t>
            </a:r>
            <a:endParaRPr lang="en-US" sz="1250" dirty="0"/>
          </a:p>
        </p:txBody>
      </p:sp>
      <p:sp>
        <p:nvSpPr>
          <p:cNvPr id="37" name="Text 35"/>
          <p:cNvSpPr/>
          <p:nvPr/>
        </p:nvSpPr>
        <p:spPr>
          <a:xfrm>
            <a:off x="2935486" y="4861203"/>
            <a:ext cx="1231702"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0.3</a:t>
            </a:r>
            <a:endParaRPr lang="en-US" sz="1250" dirty="0"/>
          </a:p>
        </p:txBody>
      </p:sp>
      <p:sp>
        <p:nvSpPr>
          <p:cNvPr id="38" name="Text 36"/>
          <p:cNvSpPr/>
          <p:nvPr/>
        </p:nvSpPr>
        <p:spPr>
          <a:xfrm>
            <a:off x="4502944" y="4861203"/>
            <a:ext cx="2920484" cy="524828"/>
          </a:xfrm>
          <a:prstGeom prst="rect">
            <a:avLst/>
          </a:prstGeom>
          <a:noFill/>
          <a:ln/>
        </p:spPr>
        <p:txBody>
          <a:bodyPr wrap="squar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Applies dropout again after second dense layer.</a:t>
            </a:r>
            <a:endParaRPr lang="en-US" sz="1250" dirty="0"/>
          </a:p>
        </p:txBody>
      </p:sp>
      <p:sp>
        <p:nvSpPr>
          <p:cNvPr id="39" name="Text 37"/>
          <p:cNvSpPr/>
          <p:nvPr/>
        </p:nvSpPr>
        <p:spPr>
          <a:xfrm>
            <a:off x="7759184" y="4861203"/>
            <a:ext cx="6125289"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Provides additional regularization to avoid memorizing training data.</a:t>
            </a:r>
            <a:endParaRPr lang="en-US" sz="1250" dirty="0"/>
          </a:p>
        </p:txBody>
      </p:sp>
      <p:sp>
        <p:nvSpPr>
          <p:cNvPr id="40" name="Shape 38"/>
          <p:cNvSpPr/>
          <p:nvPr/>
        </p:nvSpPr>
        <p:spPr>
          <a:xfrm>
            <a:off x="581858" y="5491996"/>
            <a:ext cx="13466683" cy="736759"/>
          </a:xfrm>
          <a:prstGeom prst="rect">
            <a:avLst/>
          </a:prstGeom>
          <a:solidFill>
            <a:srgbClr val="FFFFFF">
              <a:alpha val="4000"/>
            </a:srgbClr>
          </a:solidFill>
          <a:ln/>
        </p:spPr>
      </p:sp>
      <p:sp>
        <p:nvSpPr>
          <p:cNvPr id="41" name="Text 39"/>
          <p:cNvSpPr/>
          <p:nvPr/>
        </p:nvSpPr>
        <p:spPr>
          <a:xfrm>
            <a:off x="746046" y="5597962"/>
            <a:ext cx="1853684" cy="262414"/>
          </a:xfrm>
          <a:prstGeom prst="rect">
            <a:avLst/>
          </a:prstGeom>
          <a:noFill/>
          <a:ln/>
        </p:spPr>
        <p:txBody>
          <a:bodyPr wrap="none" lIns="0" tIns="0" rIns="0" bIns="0" rtlCol="0" anchor="t"/>
          <a:lstStyle/>
          <a:p>
            <a:pPr algn="l" indent="0" marL="0">
              <a:lnSpc>
                <a:spcPts val="2050"/>
              </a:lnSpc>
              <a:buNone/>
            </a:pPr>
            <a:r>
              <a:rPr lang="en-US" sz="1250" b="1" dirty="0">
                <a:solidFill>
                  <a:srgbClr val="272525"/>
                </a:solidFill>
                <a:latin typeface="Inter" pitchFamily="34" charset="0"/>
                <a:ea typeface="Inter" pitchFamily="34" charset="-122"/>
                <a:cs typeface="Inter" pitchFamily="34" charset="-120"/>
              </a:rPr>
              <a:t>Hidden Layer 3</a:t>
            </a:r>
            <a:endParaRPr lang="en-US" sz="1250" dirty="0"/>
          </a:p>
        </p:txBody>
      </p:sp>
      <p:sp>
        <p:nvSpPr>
          <p:cNvPr id="42" name="Text 40"/>
          <p:cNvSpPr/>
          <p:nvPr/>
        </p:nvSpPr>
        <p:spPr>
          <a:xfrm>
            <a:off x="2935486" y="5597962"/>
            <a:ext cx="1231702"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5</a:t>
            </a:r>
            <a:endParaRPr lang="en-US" sz="1250" dirty="0"/>
          </a:p>
        </p:txBody>
      </p:sp>
      <p:sp>
        <p:nvSpPr>
          <p:cNvPr id="43" name="Text 41"/>
          <p:cNvSpPr/>
          <p:nvPr/>
        </p:nvSpPr>
        <p:spPr>
          <a:xfrm>
            <a:off x="4502944" y="5597962"/>
            <a:ext cx="2920484"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ReLU</a:t>
            </a:r>
            <a:endParaRPr lang="en-US" sz="1250" dirty="0"/>
          </a:p>
        </p:txBody>
      </p:sp>
      <p:sp>
        <p:nvSpPr>
          <p:cNvPr id="44" name="Text 42"/>
          <p:cNvSpPr/>
          <p:nvPr/>
        </p:nvSpPr>
        <p:spPr>
          <a:xfrm>
            <a:off x="7759184" y="5597962"/>
            <a:ext cx="6125289" cy="524828"/>
          </a:xfrm>
          <a:prstGeom prst="rect">
            <a:avLst/>
          </a:prstGeom>
          <a:noFill/>
          <a:ln/>
        </p:spPr>
        <p:txBody>
          <a:bodyPr wrap="squar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Gradually reduces network size to help the model compress information before output.</a:t>
            </a:r>
            <a:endParaRPr lang="en-US" sz="1250" dirty="0"/>
          </a:p>
        </p:txBody>
      </p:sp>
      <p:sp>
        <p:nvSpPr>
          <p:cNvPr id="45" name="Shape 43"/>
          <p:cNvSpPr/>
          <p:nvPr/>
        </p:nvSpPr>
        <p:spPr>
          <a:xfrm>
            <a:off x="581858" y="6228755"/>
            <a:ext cx="13466683" cy="474345"/>
          </a:xfrm>
          <a:prstGeom prst="rect">
            <a:avLst/>
          </a:prstGeom>
          <a:solidFill>
            <a:srgbClr val="000000">
              <a:alpha val="4000"/>
            </a:srgbClr>
          </a:solidFill>
          <a:ln/>
        </p:spPr>
      </p:sp>
      <p:sp>
        <p:nvSpPr>
          <p:cNvPr id="46" name="Text 44"/>
          <p:cNvSpPr/>
          <p:nvPr/>
        </p:nvSpPr>
        <p:spPr>
          <a:xfrm>
            <a:off x="746046" y="6334720"/>
            <a:ext cx="1853684" cy="262414"/>
          </a:xfrm>
          <a:prstGeom prst="rect">
            <a:avLst/>
          </a:prstGeom>
          <a:noFill/>
          <a:ln/>
        </p:spPr>
        <p:txBody>
          <a:bodyPr wrap="none" lIns="0" tIns="0" rIns="0" bIns="0" rtlCol="0" anchor="t"/>
          <a:lstStyle/>
          <a:p>
            <a:pPr algn="l" indent="0" marL="0">
              <a:lnSpc>
                <a:spcPts val="2050"/>
              </a:lnSpc>
              <a:buNone/>
            </a:pPr>
            <a:r>
              <a:rPr lang="en-US" sz="1250" b="1" dirty="0">
                <a:solidFill>
                  <a:srgbClr val="272525"/>
                </a:solidFill>
                <a:latin typeface="Inter" pitchFamily="34" charset="0"/>
                <a:ea typeface="Inter" pitchFamily="34" charset="-122"/>
                <a:cs typeface="Inter" pitchFamily="34" charset="-120"/>
              </a:rPr>
              <a:t>Output</a:t>
            </a:r>
            <a:endParaRPr lang="en-US" sz="1250" dirty="0"/>
          </a:p>
        </p:txBody>
      </p:sp>
      <p:sp>
        <p:nvSpPr>
          <p:cNvPr id="47" name="Text 45"/>
          <p:cNvSpPr/>
          <p:nvPr/>
        </p:nvSpPr>
        <p:spPr>
          <a:xfrm>
            <a:off x="2935486" y="6334720"/>
            <a:ext cx="1231702"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1</a:t>
            </a:r>
            <a:endParaRPr lang="en-US" sz="1250" dirty="0"/>
          </a:p>
        </p:txBody>
      </p:sp>
      <p:sp>
        <p:nvSpPr>
          <p:cNvPr id="48" name="Text 46"/>
          <p:cNvSpPr/>
          <p:nvPr/>
        </p:nvSpPr>
        <p:spPr>
          <a:xfrm>
            <a:off x="4502944" y="6334720"/>
            <a:ext cx="2920484"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Sigmoid</a:t>
            </a:r>
            <a:endParaRPr lang="en-US" sz="1250" dirty="0"/>
          </a:p>
        </p:txBody>
      </p:sp>
      <p:sp>
        <p:nvSpPr>
          <p:cNvPr id="49" name="Text 47"/>
          <p:cNvSpPr/>
          <p:nvPr/>
        </p:nvSpPr>
        <p:spPr>
          <a:xfrm>
            <a:off x="7759184" y="6334720"/>
            <a:ext cx="6125289"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Produces a probability (0–1) for binary classification (ALL vs AML).</a:t>
            </a:r>
            <a:endParaRPr lang="en-US" sz="1250" dirty="0"/>
          </a:p>
        </p:txBody>
      </p:sp>
      <p:sp>
        <p:nvSpPr>
          <p:cNvPr id="50" name="Shape 48"/>
          <p:cNvSpPr/>
          <p:nvPr/>
        </p:nvSpPr>
        <p:spPr>
          <a:xfrm>
            <a:off x="574238" y="6895267"/>
            <a:ext cx="13481923" cy="751999"/>
          </a:xfrm>
          <a:prstGeom prst="roundRect">
            <a:avLst>
              <a:gd name="adj" fmla="val 9164"/>
            </a:avLst>
          </a:prstGeom>
          <a:noFill/>
          <a:ln w="7620">
            <a:solidFill>
              <a:srgbClr val="000000">
                <a:alpha val="8000"/>
              </a:srgbClr>
            </a:solidFill>
            <a:prstDash val="solid"/>
          </a:ln>
        </p:spPr>
      </p:sp>
      <p:sp>
        <p:nvSpPr>
          <p:cNvPr id="51" name="Shape 49"/>
          <p:cNvSpPr/>
          <p:nvPr/>
        </p:nvSpPr>
        <p:spPr>
          <a:xfrm>
            <a:off x="581858" y="6902887"/>
            <a:ext cx="13466683" cy="736759"/>
          </a:xfrm>
          <a:prstGeom prst="rect">
            <a:avLst/>
          </a:prstGeom>
          <a:solidFill>
            <a:srgbClr val="FFFFFF">
              <a:alpha val="4000"/>
            </a:srgbClr>
          </a:solidFill>
          <a:ln/>
        </p:spPr>
      </p:sp>
      <p:sp>
        <p:nvSpPr>
          <p:cNvPr id="52" name="Text 50"/>
          <p:cNvSpPr/>
          <p:nvPr/>
        </p:nvSpPr>
        <p:spPr>
          <a:xfrm>
            <a:off x="746165" y="7008852"/>
            <a:ext cx="1014651" cy="262414"/>
          </a:xfrm>
          <a:prstGeom prst="rect">
            <a:avLst/>
          </a:prstGeom>
          <a:noFill/>
          <a:ln/>
        </p:spPr>
        <p:txBody>
          <a:bodyPr wrap="none" lIns="0" tIns="0" rIns="0" bIns="0" rtlCol="0" anchor="t"/>
          <a:lstStyle/>
          <a:p>
            <a:pPr algn="l" indent="0" marL="0">
              <a:lnSpc>
                <a:spcPts val="2050"/>
              </a:lnSpc>
              <a:buNone/>
            </a:pPr>
            <a:r>
              <a:rPr lang="en-US" sz="1250" b="1" dirty="0">
                <a:solidFill>
                  <a:srgbClr val="272525"/>
                </a:solidFill>
                <a:latin typeface="Inter" pitchFamily="34" charset="0"/>
                <a:ea typeface="Inter" pitchFamily="34" charset="-122"/>
                <a:cs typeface="Inter" pitchFamily="34" charset="-120"/>
              </a:rPr>
              <a:t>Return</a:t>
            </a:r>
            <a:endParaRPr lang="en-US" sz="1250" dirty="0"/>
          </a:p>
        </p:txBody>
      </p:sp>
      <p:sp>
        <p:nvSpPr>
          <p:cNvPr id="53" name="Text 51"/>
          <p:cNvSpPr/>
          <p:nvPr/>
        </p:nvSpPr>
        <p:spPr>
          <a:xfrm>
            <a:off x="2096572" y="7008852"/>
            <a:ext cx="1657231"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highlight>
                  <a:srgbClr val="F2F2F2"/>
                </a:highlight>
                <a:latin typeface="Consolas" pitchFamily="34" charset="0"/>
                <a:ea typeface="Consolas" pitchFamily="34" charset="-122"/>
                <a:cs typeface="Consolas" pitchFamily="34" charset="-120"/>
              </a:rPr>
              <a:t>return model</a:t>
            </a:r>
            <a:endParaRPr lang="en-US" sz="1250" dirty="0"/>
          </a:p>
        </p:txBody>
      </p:sp>
      <p:sp>
        <p:nvSpPr>
          <p:cNvPr id="54" name="Text 52"/>
          <p:cNvSpPr/>
          <p:nvPr/>
        </p:nvSpPr>
        <p:spPr>
          <a:xfrm>
            <a:off x="4089559" y="7008852"/>
            <a:ext cx="3841552" cy="262414"/>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Returns the compiled Keras Sequential model.</a:t>
            </a:r>
            <a:endParaRPr lang="en-US" sz="1250" dirty="0"/>
          </a:p>
        </p:txBody>
      </p:sp>
      <p:sp>
        <p:nvSpPr>
          <p:cNvPr id="55" name="Text 53"/>
          <p:cNvSpPr/>
          <p:nvPr/>
        </p:nvSpPr>
        <p:spPr>
          <a:xfrm>
            <a:off x="8266867" y="7008852"/>
            <a:ext cx="5617607" cy="524828"/>
          </a:xfrm>
          <a:prstGeom prst="rect">
            <a:avLst/>
          </a:prstGeom>
          <a:noFill/>
          <a:ln/>
        </p:spPr>
        <p:txBody>
          <a:bodyPr wrap="squar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Makes the function reusable — you can call it with different input sizes or hyperparameters.</a:t>
            </a:r>
            <a:endParaRPr lang="en-US" sz="12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396835" y="413861"/>
            <a:ext cx="4098369" cy="181451"/>
          </a:xfrm>
          <a:prstGeom prst="rect">
            <a:avLst/>
          </a:prstGeom>
          <a:noFill/>
          <a:ln/>
        </p:spPr>
        <p:txBody>
          <a:bodyPr wrap="none" lIns="0" tIns="0" rIns="0" bIns="0" rtlCol="0" anchor="t"/>
          <a:lstStyle/>
          <a:p>
            <a:pPr algn="l" indent="0" marL="0">
              <a:lnSpc>
                <a:spcPts val="1400"/>
              </a:lnSpc>
              <a:buNone/>
            </a:pPr>
            <a:endParaRPr lang="en-US" sz="850" dirty="0"/>
          </a:p>
        </p:txBody>
      </p:sp>
      <p:pic>
        <p:nvPicPr>
          <p:cNvPr id="3" name="Image 0" descr="preencoded.png">    </p:cNvPr>
          <p:cNvPicPr>
            <a:picLocks noChangeAspect="1"/>
          </p:cNvPicPr>
          <p:nvPr/>
        </p:nvPicPr>
        <p:blipFill>
          <a:blip r:embed="rId1"/>
          <a:stretch>
            <a:fillRect/>
          </a:stretch>
        </p:blipFill>
        <p:spPr>
          <a:xfrm>
            <a:off x="4779526" y="439341"/>
            <a:ext cx="5086350" cy="4061460"/>
          </a:xfrm>
          <a:prstGeom prst="rect">
            <a:avLst/>
          </a:prstGeom>
        </p:spPr>
      </p:pic>
      <p:sp>
        <p:nvSpPr>
          <p:cNvPr id="4" name="Text 1"/>
          <p:cNvSpPr/>
          <p:nvPr/>
        </p:nvSpPr>
        <p:spPr>
          <a:xfrm>
            <a:off x="10150197" y="413861"/>
            <a:ext cx="4098369" cy="181451"/>
          </a:xfrm>
          <a:prstGeom prst="rect">
            <a:avLst/>
          </a:prstGeom>
          <a:noFill/>
          <a:ln/>
        </p:spPr>
        <p:txBody>
          <a:bodyPr wrap="none" lIns="0" tIns="0" rIns="0" bIns="0" rtlCol="0" anchor="t"/>
          <a:lstStyle/>
          <a:p>
            <a:pPr algn="l" indent="0" marL="0">
              <a:lnSpc>
                <a:spcPts val="1400"/>
              </a:lnSpc>
              <a:buNone/>
            </a:pPr>
            <a:endParaRPr lang="en-US" sz="850" dirty="0"/>
          </a:p>
        </p:txBody>
      </p:sp>
      <p:sp>
        <p:nvSpPr>
          <p:cNvPr id="5" name="Shape 2"/>
          <p:cNvSpPr/>
          <p:nvPr/>
        </p:nvSpPr>
        <p:spPr>
          <a:xfrm>
            <a:off x="396835" y="4755833"/>
            <a:ext cx="13836729" cy="12101155"/>
          </a:xfrm>
          <a:prstGeom prst="roundRect">
            <a:avLst>
              <a:gd name="adj" fmla="val 394"/>
            </a:avLst>
          </a:prstGeom>
          <a:noFill/>
          <a:ln w="7620">
            <a:solidFill>
              <a:srgbClr val="000000">
                <a:alpha val="8000"/>
              </a:srgbClr>
            </a:solidFill>
            <a:prstDash val="solid"/>
          </a:ln>
        </p:spPr>
      </p:sp>
      <p:sp>
        <p:nvSpPr>
          <p:cNvPr id="6" name="Shape 3"/>
          <p:cNvSpPr/>
          <p:nvPr/>
        </p:nvSpPr>
        <p:spPr>
          <a:xfrm>
            <a:off x="404455" y="4763453"/>
            <a:ext cx="13821489" cy="332661"/>
          </a:xfrm>
          <a:prstGeom prst="rect">
            <a:avLst/>
          </a:prstGeom>
          <a:solidFill>
            <a:srgbClr val="FFFFFF">
              <a:alpha val="4000"/>
            </a:srgbClr>
          </a:solidFill>
          <a:ln/>
        </p:spPr>
      </p:sp>
      <p:sp>
        <p:nvSpPr>
          <p:cNvPr id="7" name="Text 4"/>
          <p:cNvSpPr/>
          <p:nvPr/>
        </p:nvSpPr>
        <p:spPr>
          <a:xfrm>
            <a:off x="517803" y="4839057"/>
            <a:ext cx="6680240" cy="181451"/>
          </a:xfrm>
          <a:prstGeom prst="rect">
            <a:avLst/>
          </a:prstGeom>
          <a:noFill/>
          <a:ln/>
        </p:spPr>
        <p:txBody>
          <a:bodyPr wrap="none" lIns="0" tIns="0" rIns="0" bIns="0" rtlCol="0" anchor="t"/>
          <a:lstStyle/>
          <a:p>
            <a:pPr algn="l" indent="0" marL="0">
              <a:lnSpc>
                <a:spcPts val="1400"/>
              </a:lnSpc>
              <a:buNone/>
            </a:pPr>
            <a:r>
              <a:rPr lang="en-US" sz="850" b="1" dirty="0">
                <a:solidFill>
                  <a:srgbClr val="272525"/>
                </a:solidFill>
                <a:latin typeface="Inter" pitchFamily="34" charset="0"/>
                <a:ea typeface="Inter" pitchFamily="34" charset="-122"/>
                <a:cs typeface="Inter" pitchFamily="34" charset="-120"/>
              </a:rPr>
              <a:t>Old Database</a:t>
            </a:r>
            <a:endParaRPr lang="en-US" sz="850" dirty="0"/>
          </a:p>
        </p:txBody>
      </p:sp>
      <p:sp>
        <p:nvSpPr>
          <p:cNvPr id="8" name="Text 5"/>
          <p:cNvSpPr/>
          <p:nvPr/>
        </p:nvSpPr>
        <p:spPr>
          <a:xfrm>
            <a:off x="7432358" y="4839057"/>
            <a:ext cx="6680240" cy="181451"/>
          </a:xfrm>
          <a:prstGeom prst="rect">
            <a:avLst/>
          </a:prstGeom>
          <a:noFill/>
          <a:ln/>
        </p:spPr>
        <p:txBody>
          <a:bodyPr wrap="none" lIns="0" tIns="0" rIns="0" bIns="0" rtlCol="0" anchor="t"/>
          <a:lstStyle/>
          <a:p>
            <a:pPr algn="l" indent="0" marL="0">
              <a:lnSpc>
                <a:spcPts val="1400"/>
              </a:lnSpc>
              <a:buNone/>
            </a:pPr>
            <a:r>
              <a:rPr lang="en-US" sz="850" b="1" dirty="0">
                <a:solidFill>
                  <a:srgbClr val="272525"/>
                </a:solidFill>
                <a:latin typeface="Inter" pitchFamily="34" charset="0"/>
                <a:ea typeface="Inter" pitchFamily="34" charset="-122"/>
                <a:cs typeface="Inter" pitchFamily="34" charset="-120"/>
              </a:rPr>
              <a:t>New Database</a:t>
            </a:r>
            <a:endParaRPr lang="en-US" sz="850" dirty="0"/>
          </a:p>
        </p:txBody>
      </p:sp>
      <p:sp>
        <p:nvSpPr>
          <p:cNvPr id="9" name="Shape 6"/>
          <p:cNvSpPr/>
          <p:nvPr/>
        </p:nvSpPr>
        <p:spPr>
          <a:xfrm>
            <a:off x="404455" y="5096113"/>
            <a:ext cx="13821489" cy="332661"/>
          </a:xfrm>
          <a:prstGeom prst="rect">
            <a:avLst/>
          </a:prstGeom>
          <a:solidFill>
            <a:srgbClr val="000000">
              <a:alpha val="4000"/>
            </a:srgbClr>
          </a:solidFill>
          <a:ln/>
        </p:spPr>
      </p:sp>
      <p:sp>
        <p:nvSpPr>
          <p:cNvPr id="10" name="Text 7"/>
          <p:cNvSpPr/>
          <p:nvPr/>
        </p:nvSpPr>
        <p:spPr>
          <a:xfrm>
            <a:off x="517803" y="5171718"/>
            <a:ext cx="6680240"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Dataset Shape: (72, 7130)</a:t>
            </a:r>
            <a:endParaRPr lang="en-US" sz="850" dirty="0"/>
          </a:p>
        </p:txBody>
      </p:sp>
      <p:sp>
        <p:nvSpPr>
          <p:cNvPr id="11" name="Text 8"/>
          <p:cNvSpPr/>
          <p:nvPr/>
        </p:nvSpPr>
        <p:spPr>
          <a:xfrm>
            <a:off x="7432358" y="5171718"/>
            <a:ext cx="6680240"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Dataset Shape: (1500, 501)</a:t>
            </a:r>
            <a:endParaRPr lang="en-US" sz="850" dirty="0"/>
          </a:p>
        </p:txBody>
      </p:sp>
      <p:sp>
        <p:nvSpPr>
          <p:cNvPr id="12" name="Shape 9"/>
          <p:cNvSpPr/>
          <p:nvPr/>
        </p:nvSpPr>
        <p:spPr>
          <a:xfrm>
            <a:off x="404455" y="5428774"/>
            <a:ext cx="13821489" cy="695563"/>
          </a:xfrm>
          <a:prstGeom prst="rect">
            <a:avLst/>
          </a:prstGeom>
          <a:solidFill>
            <a:srgbClr val="FFFFFF">
              <a:alpha val="4000"/>
            </a:srgbClr>
          </a:solidFill>
          <a:ln/>
        </p:spPr>
      </p:sp>
      <p:sp>
        <p:nvSpPr>
          <p:cNvPr id="13" name="Text 10"/>
          <p:cNvSpPr/>
          <p:nvPr/>
        </p:nvSpPr>
        <p:spPr>
          <a:xfrm>
            <a:off x="517803" y="5504378"/>
            <a:ext cx="6680240" cy="544354"/>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Class distribution: Leukemia_class</a:t>
            </a:r>
            <a:endParaRPr lang="en-US" sz="850" dirty="0"/>
          </a:p>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0 (ALL)    49</a:t>
            </a:r>
            <a:endParaRPr lang="en-US" sz="850" dirty="0"/>
          </a:p>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1 (AML)    23</a:t>
            </a:r>
            <a:endParaRPr lang="en-US" sz="850" dirty="0"/>
          </a:p>
        </p:txBody>
      </p:sp>
      <p:sp>
        <p:nvSpPr>
          <p:cNvPr id="14" name="Text 11"/>
          <p:cNvSpPr/>
          <p:nvPr/>
        </p:nvSpPr>
        <p:spPr>
          <a:xfrm>
            <a:off x="7432358" y="5504378"/>
            <a:ext cx="6680240" cy="544354"/>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Class distribution: Leukemia_class</a:t>
            </a:r>
            <a:endParaRPr lang="en-US" sz="850" dirty="0"/>
          </a:p>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0 (ALL) 1020</a:t>
            </a:r>
            <a:endParaRPr lang="en-US" sz="850" dirty="0"/>
          </a:p>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1 (AML) 480</a:t>
            </a:r>
            <a:endParaRPr lang="en-US" sz="850" dirty="0"/>
          </a:p>
        </p:txBody>
      </p:sp>
      <p:sp>
        <p:nvSpPr>
          <p:cNvPr id="15" name="Shape 12"/>
          <p:cNvSpPr/>
          <p:nvPr/>
        </p:nvSpPr>
        <p:spPr>
          <a:xfrm>
            <a:off x="404455" y="6124337"/>
            <a:ext cx="13821489" cy="2349460"/>
          </a:xfrm>
          <a:prstGeom prst="rect">
            <a:avLst/>
          </a:prstGeom>
          <a:solidFill>
            <a:srgbClr val="000000">
              <a:alpha val="4000"/>
            </a:srgbClr>
          </a:solidFill>
          <a:ln/>
        </p:spPr>
      </p:sp>
      <p:pic>
        <p:nvPicPr>
          <p:cNvPr id="16" name="Image 1" descr="preencoded.png">    </p:cNvPr>
          <p:cNvPicPr>
            <a:picLocks noChangeAspect="1"/>
          </p:cNvPicPr>
          <p:nvPr/>
        </p:nvPicPr>
        <p:blipFill>
          <a:blip r:embed="rId2"/>
          <a:stretch>
            <a:fillRect/>
          </a:stretch>
        </p:blipFill>
        <p:spPr>
          <a:xfrm>
            <a:off x="517803" y="6199942"/>
            <a:ext cx="6680240" cy="2198251"/>
          </a:xfrm>
          <a:prstGeom prst="rect">
            <a:avLst/>
          </a:prstGeom>
        </p:spPr>
      </p:pic>
      <p:pic>
        <p:nvPicPr>
          <p:cNvPr id="17" name="Image 2" descr="preencoded.png">    </p:cNvPr>
          <p:cNvPicPr>
            <a:picLocks noChangeAspect="1"/>
          </p:cNvPicPr>
          <p:nvPr/>
        </p:nvPicPr>
        <p:blipFill>
          <a:blip r:embed="rId3"/>
          <a:stretch>
            <a:fillRect/>
          </a:stretch>
        </p:blipFill>
        <p:spPr>
          <a:xfrm>
            <a:off x="7432358" y="6199942"/>
            <a:ext cx="6680240" cy="2198251"/>
          </a:xfrm>
          <a:prstGeom prst="rect">
            <a:avLst/>
          </a:prstGeom>
        </p:spPr>
      </p:pic>
      <p:sp>
        <p:nvSpPr>
          <p:cNvPr id="18" name="Shape 13"/>
          <p:cNvSpPr/>
          <p:nvPr/>
        </p:nvSpPr>
        <p:spPr>
          <a:xfrm>
            <a:off x="404455" y="8473797"/>
            <a:ext cx="13821489" cy="3106936"/>
          </a:xfrm>
          <a:prstGeom prst="rect">
            <a:avLst/>
          </a:prstGeom>
          <a:solidFill>
            <a:srgbClr val="FFFFFF">
              <a:alpha val="4000"/>
            </a:srgbClr>
          </a:solidFill>
          <a:ln/>
        </p:spPr>
      </p:sp>
      <p:pic>
        <p:nvPicPr>
          <p:cNvPr id="19" name="Image 3" descr="preencoded.png">    </p:cNvPr>
          <p:cNvPicPr>
            <a:picLocks noChangeAspect="1"/>
          </p:cNvPicPr>
          <p:nvPr/>
        </p:nvPicPr>
        <p:blipFill>
          <a:blip r:embed="rId4"/>
          <a:stretch>
            <a:fillRect/>
          </a:stretch>
        </p:blipFill>
        <p:spPr>
          <a:xfrm>
            <a:off x="517803" y="8549402"/>
            <a:ext cx="4427458" cy="2955727"/>
          </a:xfrm>
          <a:prstGeom prst="rect">
            <a:avLst/>
          </a:prstGeom>
        </p:spPr>
      </p:pic>
      <p:pic>
        <p:nvPicPr>
          <p:cNvPr id="20" name="Image 4" descr="preencoded.png">    </p:cNvPr>
          <p:cNvPicPr>
            <a:picLocks noChangeAspect="1"/>
          </p:cNvPicPr>
          <p:nvPr/>
        </p:nvPicPr>
        <p:blipFill>
          <a:blip r:embed="rId5"/>
          <a:stretch>
            <a:fillRect/>
          </a:stretch>
        </p:blipFill>
        <p:spPr>
          <a:xfrm>
            <a:off x="7432358" y="8549402"/>
            <a:ext cx="4484013" cy="2955727"/>
          </a:xfrm>
          <a:prstGeom prst="rect">
            <a:avLst/>
          </a:prstGeom>
        </p:spPr>
      </p:pic>
      <p:sp>
        <p:nvSpPr>
          <p:cNvPr id="21" name="Shape 14"/>
          <p:cNvSpPr/>
          <p:nvPr/>
        </p:nvSpPr>
        <p:spPr>
          <a:xfrm>
            <a:off x="404455" y="11580733"/>
            <a:ext cx="13821489" cy="3106936"/>
          </a:xfrm>
          <a:prstGeom prst="rect">
            <a:avLst/>
          </a:prstGeom>
          <a:solidFill>
            <a:srgbClr val="000000">
              <a:alpha val="4000"/>
            </a:srgbClr>
          </a:solidFill>
          <a:ln/>
        </p:spPr>
      </p:sp>
      <p:pic>
        <p:nvPicPr>
          <p:cNvPr id="22" name="Image 5" descr="preencoded.png">    </p:cNvPr>
          <p:cNvPicPr>
            <a:picLocks noChangeAspect="1"/>
          </p:cNvPicPr>
          <p:nvPr/>
        </p:nvPicPr>
        <p:blipFill>
          <a:blip r:embed="rId6"/>
          <a:stretch>
            <a:fillRect/>
          </a:stretch>
        </p:blipFill>
        <p:spPr>
          <a:xfrm>
            <a:off x="517803" y="11656338"/>
            <a:ext cx="4402217" cy="2955727"/>
          </a:xfrm>
          <a:prstGeom prst="rect">
            <a:avLst/>
          </a:prstGeom>
        </p:spPr>
      </p:pic>
      <p:pic>
        <p:nvPicPr>
          <p:cNvPr id="23" name="Image 6" descr="preencoded.png">    </p:cNvPr>
          <p:cNvPicPr>
            <a:picLocks noChangeAspect="1"/>
          </p:cNvPicPr>
          <p:nvPr/>
        </p:nvPicPr>
        <p:blipFill>
          <a:blip r:embed="rId7"/>
          <a:stretch>
            <a:fillRect/>
          </a:stretch>
        </p:blipFill>
        <p:spPr>
          <a:xfrm>
            <a:off x="7432358" y="11656338"/>
            <a:ext cx="2041446" cy="1134070"/>
          </a:xfrm>
          <a:prstGeom prst="rect">
            <a:avLst/>
          </a:prstGeom>
        </p:spPr>
      </p:pic>
      <p:sp>
        <p:nvSpPr>
          <p:cNvPr id="24" name="Shape 15"/>
          <p:cNvSpPr/>
          <p:nvPr/>
        </p:nvSpPr>
        <p:spPr>
          <a:xfrm>
            <a:off x="404455" y="14687669"/>
            <a:ext cx="13821489" cy="2161699"/>
          </a:xfrm>
          <a:prstGeom prst="rect">
            <a:avLst/>
          </a:prstGeom>
          <a:solidFill>
            <a:srgbClr val="FFFFFF">
              <a:alpha val="4000"/>
            </a:srgbClr>
          </a:solidFill>
          <a:ln/>
        </p:spPr>
      </p:sp>
      <p:pic>
        <p:nvPicPr>
          <p:cNvPr id="25" name="Image 7" descr="preencoded.png">    </p:cNvPr>
          <p:cNvPicPr>
            <a:picLocks noChangeAspect="1"/>
          </p:cNvPicPr>
          <p:nvPr/>
        </p:nvPicPr>
        <p:blipFill>
          <a:blip r:embed="rId8"/>
          <a:stretch>
            <a:fillRect/>
          </a:stretch>
        </p:blipFill>
        <p:spPr>
          <a:xfrm>
            <a:off x="517803" y="14763274"/>
            <a:ext cx="2986564" cy="1985367"/>
          </a:xfrm>
          <a:prstGeom prst="rect">
            <a:avLst/>
          </a:prstGeom>
        </p:spPr>
      </p:pic>
      <p:pic>
        <p:nvPicPr>
          <p:cNvPr id="26" name="Image 8" descr="preencoded.png">    </p:cNvPr>
          <p:cNvPicPr>
            <a:picLocks noChangeAspect="1"/>
          </p:cNvPicPr>
          <p:nvPr/>
        </p:nvPicPr>
        <p:blipFill>
          <a:blip r:embed="rId9"/>
          <a:stretch>
            <a:fillRect/>
          </a:stretch>
        </p:blipFill>
        <p:spPr>
          <a:xfrm>
            <a:off x="7432358" y="14763274"/>
            <a:ext cx="3024307" cy="201048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36389" y="500063"/>
            <a:ext cx="6248043" cy="568166"/>
          </a:xfrm>
          <a:prstGeom prst="rect">
            <a:avLst/>
          </a:prstGeom>
          <a:noFill/>
          <a:ln/>
        </p:spPr>
        <p:txBody>
          <a:bodyPr wrap="none" lIns="0" tIns="0" rIns="0" bIns="0" rtlCol="0" anchor="t"/>
          <a:lstStyle/>
          <a:p>
            <a:pPr algn="l" indent="0" marL="0">
              <a:lnSpc>
                <a:spcPts val="4450"/>
              </a:lnSpc>
              <a:buNone/>
            </a:pPr>
            <a:r>
              <a:rPr lang="en-US" sz="3550" b="1" dirty="0">
                <a:solidFill>
                  <a:srgbClr val="4950BC"/>
                </a:solidFill>
                <a:latin typeface="Inter Bold" pitchFamily="34" charset="0"/>
                <a:ea typeface="Inter Bold" pitchFamily="34" charset="-122"/>
                <a:cs typeface="Inter Bold" pitchFamily="34" charset="-120"/>
              </a:rPr>
              <a:t>Choosing the Hidden Layers</a:t>
            </a:r>
            <a:endParaRPr lang="en-US" sz="3550" dirty="0"/>
          </a:p>
        </p:txBody>
      </p:sp>
      <p:sp>
        <p:nvSpPr>
          <p:cNvPr id="3" name="Text 1"/>
          <p:cNvSpPr/>
          <p:nvPr/>
        </p:nvSpPr>
        <p:spPr>
          <a:xfrm>
            <a:off x="636389" y="1431846"/>
            <a:ext cx="13357622" cy="363617"/>
          </a:xfrm>
          <a:prstGeom prst="rect">
            <a:avLst/>
          </a:prstGeom>
          <a:noFill/>
          <a:ln/>
        </p:spPr>
        <p:txBody>
          <a:bodyPr wrap="none" lIns="0" tIns="0" rIns="0" bIns="0" rtlCol="0" anchor="t"/>
          <a:lstStyle/>
          <a:p>
            <a:pPr algn="l" indent="0" marL="0">
              <a:lnSpc>
                <a:spcPts val="2850"/>
              </a:lnSpc>
              <a:buNone/>
            </a:pPr>
            <a:r>
              <a:rPr lang="en-US" sz="1750" b="1" i="1" dirty="0">
                <a:solidFill>
                  <a:srgbClr val="5E98F1"/>
                </a:solidFill>
                <a:latin typeface="Inter" pitchFamily="34" charset="0"/>
                <a:ea typeface="Inter" pitchFamily="34" charset="-122"/>
                <a:cs typeface="Inter" pitchFamily="34" charset="-120"/>
              </a:rPr>
              <a:t>How to choose the number of hidden layer and their nodes?</a:t>
            </a:r>
            <a:endParaRPr lang="en-US" sz="1750" dirty="0"/>
          </a:p>
        </p:txBody>
      </p:sp>
      <p:pic>
        <p:nvPicPr>
          <p:cNvPr id="4" name="Image 0" descr="preencoded.png">    </p:cNvPr>
          <p:cNvPicPr>
            <a:picLocks noChangeAspect="1"/>
          </p:cNvPicPr>
          <p:nvPr/>
        </p:nvPicPr>
        <p:blipFill>
          <a:blip r:embed="rId1"/>
          <a:stretch>
            <a:fillRect/>
          </a:stretch>
        </p:blipFill>
        <p:spPr>
          <a:xfrm>
            <a:off x="636389" y="2204561"/>
            <a:ext cx="3071217" cy="2268498"/>
          </a:xfrm>
          <a:prstGeom prst="rect">
            <a:avLst/>
          </a:prstGeom>
        </p:spPr>
      </p:pic>
      <p:sp>
        <p:nvSpPr>
          <p:cNvPr id="5" name="Text 2"/>
          <p:cNvSpPr/>
          <p:nvPr/>
        </p:nvSpPr>
        <p:spPr>
          <a:xfrm>
            <a:off x="5198388" y="2163604"/>
            <a:ext cx="8803124" cy="872609"/>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If the </a:t>
            </a:r>
            <a:pPr algn="l" indent="0" marL="0">
              <a:lnSpc>
                <a:spcPts val="2250"/>
              </a:lnSpc>
              <a:buNone/>
            </a:pPr>
            <a:r>
              <a:rPr lang="en-US" sz="1400" b="1" i="1" dirty="0">
                <a:solidFill>
                  <a:srgbClr val="272525"/>
                </a:solidFill>
                <a:latin typeface="Inter" pitchFamily="34" charset="0"/>
                <a:ea typeface="Inter" pitchFamily="34" charset="-122"/>
                <a:cs typeface="Inter" pitchFamily="34" charset="-120"/>
              </a:rPr>
              <a:t>data</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is linearly separable, then you don't need any hidden layers because </a:t>
            </a:r>
            <a:pPr algn="l" indent="0" marL="0">
              <a:lnSpc>
                <a:spcPts val="2250"/>
              </a:lnSpc>
              <a:buNone/>
            </a:pPr>
            <a:r>
              <a:rPr lang="en-US" sz="1400" b="1" i="1" dirty="0">
                <a:solidFill>
                  <a:srgbClr val="272525"/>
                </a:solidFill>
                <a:latin typeface="Inter" pitchFamily="34" charset="0"/>
                <a:ea typeface="Inter" pitchFamily="34" charset="-122"/>
                <a:cs typeface="Inter" pitchFamily="34" charset="-120"/>
              </a:rPr>
              <a:t>the output layer already calculates a linear combination of features and outputs a number that has discriminative power</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a:t>
            </a:r>
            <a:endParaRPr lang="en-US" sz="1400" dirty="0"/>
          </a:p>
        </p:txBody>
      </p:sp>
      <p:sp>
        <p:nvSpPr>
          <p:cNvPr id="6" name="Text 3"/>
          <p:cNvSpPr/>
          <p:nvPr/>
        </p:nvSpPr>
        <p:spPr>
          <a:xfrm>
            <a:off x="636389" y="4882158"/>
            <a:ext cx="13357622"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If the </a:t>
            </a:r>
            <a:pPr algn="l" indent="0" marL="0">
              <a:lnSpc>
                <a:spcPts val="2250"/>
              </a:lnSpc>
              <a:buNone/>
            </a:pPr>
            <a:r>
              <a:rPr lang="en-US" sz="1400" b="1" i="1" dirty="0">
                <a:solidFill>
                  <a:srgbClr val="272525"/>
                </a:solidFill>
                <a:latin typeface="Inter" pitchFamily="34" charset="0"/>
                <a:ea typeface="Inter" pitchFamily="34" charset="-122"/>
                <a:cs typeface="Inter" pitchFamily="34" charset="-120"/>
              </a:rPr>
              <a:t>data</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is less complex and is having </a:t>
            </a:r>
            <a:pPr algn="l" indent="0" marL="0">
              <a:lnSpc>
                <a:spcPts val="2250"/>
              </a:lnSpc>
              <a:buNone/>
            </a:pPr>
            <a:r>
              <a:rPr lang="en-US" sz="1400" b="1" i="1" dirty="0">
                <a:solidFill>
                  <a:srgbClr val="272525"/>
                </a:solidFill>
                <a:latin typeface="Inter" pitchFamily="34" charset="0"/>
                <a:ea typeface="Inter" pitchFamily="34" charset="-122"/>
                <a:cs typeface="Inter" pitchFamily="34" charset="-120"/>
              </a:rPr>
              <a:t>fewer dimensions </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or features then neural networks with </a:t>
            </a:r>
            <a:pPr algn="l" indent="0" marL="0">
              <a:lnSpc>
                <a:spcPts val="2250"/>
              </a:lnSpc>
              <a:buNone/>
            </a:pPr>
            <a:r>
              <a:rPr lang="en-US" sz="1400" b="1" i="1" dirty="0">
                <a:solidFill>
                  <a:srgbClr val="272525"/>
                </a:solidFill>
                <a:latin typeface="Inter" pitchFamily="34" charset="0"/>
                <a:ea typeface="Inter" pitchFamily="34" charset="-122"/>
                <a:cs typeface="Inter" pitchFamily="34" charset="-120"/>
              </a:rPr>
              <a:t>1 to 2 hidden layers </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would work.</a:t>
            </a:r>
            <a:endParaRPr lang="en-US" sz="1400" dirty="0"/>
          </a:p>
        </p:txBody>
      </p:sp>
      <p:sp>
        <p:nvSpPr>
          <p:cNvPr id="7" name="Text 4"/>
          <p:cNvSpPr/>
          <p:nvPr/>
        </p:nvSpPr>
        <p:spPr>
          <a:xfrm>
            <a:off x="636389" y="5236607"/>
            <a:ext cx="13357622"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If the </a:t>
            </a:r>
            <a:pPr algn="l" indent="0" marL="0">
              <a:lnSpc>
                <a:spcPts val="2250"/>
              </a:lnSpc>
              <a:buNone/>
            </a:pPr>
            <a:r>
              <a:rPr lang="en-US" sz="1400" b="1" i="1" dirty="0">
                <a:solidFill>
                  <a:srgbClr val="272525"/>
                </a:solidFill>
                <a:latin typeface="Inter" pitchFamily="34" charset="0"/>
                <a:ea typeface="Inter" pitchFamily="34" charset="-122"/>
                <a:cs typeface="Inter" pitchFamily="34" charset="-120"/>
              </a:rPr>
              <a:t>data</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is complex and having </a:t>
            </a:r>
            <a:pPr algn="l" indent="0" marL="0">
              <a:lnSpc>
                <a:spcPts val="2250"/>
              </a:lnSpc>
              <a:buNone/>
            </a:pPr>
            <a:r>
              <a:rPr lang="en-US" sz="1400" b="1" i="1" dirty="0">
                <a:solidFill>
                  <a:srgbClr val="272525"/>
                </a:solidFill>
                <a:latin typeface="Inter" pitchFamily="34" charset="0"/>
                <a:ea typeface="Inter" pitchFamily="34" charset="-122"/>
                <a:cs typeface="Inter" pitchFamily="34" charset="-120"/>
              </a:rPr>
              <a:t>large dimensions </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or features then to get an optimum solution, </a:t>
            </a:r>
            <a:pPr algn="l" indent="0" marL="0">
              <a:lnSpc>
                <a:spcPts val="2250"/>
              </a:lnSpc>
              <a:buNone/>
            </a:pPr>
            <a:r>
              <a:rPr lang="en-US" sz="1400" b="1" i="1" dirty="0">
                <a:solidFill>
                  <a:srgbClr val="272525"/>
                </a:solidFill>
                <a:latin typeface="Inter" pitchFamily="34" charset="0"/>
                <a:ea typeface="Inter" pitchFamily="34" charset="-122"/>
                <a:cs typeface="Inter" pitchFamily="34" charset="-120"/>
              </a:rPr>
              <a:t>3 to 5 hidden layers </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can be used.</a:t>
            </a:r>
            <a:endParaRPr lang="en-US" sz="1400" dirty="0"/>
          </a:p>
        </p:txBody>
      </p:sp>
      <p:sp>
        <p:nvSpPr>
          <p:cNvPr id="8" name="Text 5"/>
          <p:cNvSpPr/>
          <p:nvPr/>
        </p:nvSpPr>
        <p:spPr>
          <a:xfrm>
            <a:off x="636389" y="5732026"/>
            <a:ext cx="13357622" cy="581739"/>
          </a:xfrm>
          <a:prstGeom prst="rect">
            <a:avLst/>
          </a:prstGeom>
          <a:noFill/>
          <a:ln/>
        </p:spPr>
        <p:txBody>
          <a:bodyPr wrap="square" lIns="0" tIns="0" rIns="0" bIns="0" rtlCol="0" anchor="t"/>
          <a:lstStyle/>
          <a:p>
            <a:pPr algn="l" indent="0" marL="0">
              <a:lnSpc>
                <a:spcPts val="2250"/>
              </a:lnSpc>
              <a:buNone/>
            </a:pPr>
            <a:r>
              <a:rPr lang="en-US" sz="1400" b="1" i="1" dirty="0">
                <a:solidFill>
                  <a:srgbClr val="272525"/>
                </a:solidFill>
                <a:latin typeface="Inter" pitchFamily="34" charset="0"/>
                <a:ea typeface="Inter" pitchFamily="34" charset="-122"/>
                <a:cs typeface="Inter" pitchFamily="34" charset="-120"/>
              </a:rPr>
              <a:t>Note: It should be kept in mind that increasing hidden layers would also increase the complexity of the model and choosing hidden layers such as 8, 9, or more may sometimes lead to over-fitting (good performance on the training data, poor generalization to other data “validating or testing”).</a:t>
            </a:r>
            <a:endParaRPr lang="en-US" sz="1400" dirty="0"/>
          </a:p>
        </p:txBody>
      </p:sp>
      <p:sp>
        <p:nvSpPr>
          <p:cNvPr id="9" name="Text 6"/>
          <p:cNvSpPr/>
          <p:nvPr/>
        </p:nvSpPr>
        <p:spPr>
          <a:xfrm>
            <a:off x="636389" y="6518315"/>
            <a:ext cx="13357622" cy="363617"/>
          </a:xfrm>
          <a:prstGeom prst="rect">
            <a:avLst/>
          </a:prstGeom>
          <a:noFill/>
          <a:ln/>
        </p:spPr>
        <p:txBody>
          <a:bodyPr wrap="none" lIns="0" tIns="0" rIns="0" bIns="0" rtlCol="0" anchor="t"/>
          <a:lstStyle/>
          <a:p>
            <a:pPr algn="l" indent="0" marL="0">
              <a:lnSpc>
                <a:spcPts val="2850"/>
              </a:lnSpc>
              <a:buNone/>
            </a:pPr>
            <a:r>
              <a:rPr lang="en-US" sz="1750" b="1" i="1" dirty="0">
                <a:solidFill>
                  <a:srgbClr val="5E98F1"/>
                </a:solidFill>
                <a:latin typeface="Inter" pitchFamily="34" charset="0"/>
                <a:ea typeface="Inter" pitchFamily="34" charset="-122"/>
                <a:cs typeface="Inter" pitchFamily="34" charset="-120"/>
              </a:rPr>
              <a:t>How to choose the number of hidden nodes</a:t>
            </a:r>
            <a:endParaRPr lang="en-US" sz="1750" dirty="0"/>
          </a:p>
        </p:txBody>
      </p:sp>
      <p:sp>
        <p:nvSpPr>
          <p:cNvPr id="10" name="Text 7"/>
          <p:cNvSpPr/>
          <p:nvPr/>
        </p:nvSpPr>
        <p:spPr>
          <a:xfrm>
            <a:off x="636389" y="7086481"/>
            <a:ext cx="13357622"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The number of hidden neurons should be </a:t>
            </a:r>
            <a:pPr algn="l" indent="0" marL="0">
              <a:lnSpc>
                <a:spcPts val="2250"/>
              </a:lnSpc>
              <a:buNone/>
            </a:pPr>
            <a:r>
              <a:rPr lang="en-US" sz="1400" b="1" i="1" dirty="0">
                <a:solidFill>
                  <a:srgbClr val="272525"/>
                </a:solidFill>
                <a:latin typeface="Inter" pitchFamily="34" charset="0"/>
                <a:ea typeface="Inter" pitchFamily="34" charset="-122"/>
                <a:cs typeface="Inter" pitchFamily="34" charset="-120"/>
              </a:rPr>
              <a:t>between the size of the input layer and the output layer.</a:t>
            </a:r>
            <a:endParaRPr lang="en-US" sz="1400" dirty="0"/>
          </a:p>
        </p:txBody>
      </p:sp>
      <p:sp>
        <p:nvSpPr>
          <p:cNvPr id="11" name="Text 8"/>
          <p:cNvSpPr/>
          <p:nvPr/>
        </p:nvSpPr>
        <p:spPr>
          <a:xfrm>
            <a:off x="636389" y="7440930"/>
            <a:ext cx="13357622"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The </a:t>
            </a:r>
            <a:pPr algn="l" indent="0" marL="0">
              <a:lnSpc>
                <a:spcPts val="2250"/>
              </a:lnSpc>
              <a:buNone/>
            </a:pPr>
            <a:r>
              <a:rPr lang="en-US" sz="1400" b="1" i="1" dirty="0">
                <a:solidFill>
                  <a:srgbClr val="272525"/>
                </a:solidFill>
                <a:latin typeface="Inter" pitchFamily="34" charset="0"/>
                <a:ea typeface="Inter" pitchFamily="34" charset="-122"/>
                <a:cs typeface="Inter" pitchFamily="34" charset="-120"/>
              </a:rPr>
              <a:t>most appropriate number of hidden neurons </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is sqrt (input layer nodes * output layer nodes)</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631871" y="887254"/>
            <a:ext cx="11366540" cy="6455093"/>
          </a:xfrm>
          <a:prstGeom prst="rect">
            <a:avLst/>
          </a:prstGeom>
        </p:spPr>
      </p:pic>
      <p:pic>
        <p:nvPicPr>
          <p:cNvPr id="3"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24411" y="4198774"/>
            <a:ext cx="338720" cy="338720"/>
          </a:xfrm>
          <a:prstGeom prst="rect">
            <a:avLst/>
          </a:prstGeom>
        </p:spPr>
      </p:pic>
      <p:sp>
        <p:nvSpPr>
          <p:cNvPr id="4" name="Text 0"/>
          <p:cNvSpPr/>
          <p:nvPr/>
        </p:nvSpPr>
        <p:spPr>
          <a:xfrm>
            <a:off x="1991465" y="5712428"/>
            <a:ext cx="2540397" cy="317550"/>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Input Layer</a:t>
            </a:r>
            <a:endParaRPr lang="en-US" sz="1350" dirty="0"/>
          </a:p>
        </p:txBody>
      </p:sp>
      <p:sp>
        <p:nvSpPr>
          <p:cNvPr id="5" name="Text 1"/>
          <p:cNvSpPr/>
          <p:nvPr/>
        </p:nvSpPr>
        <p:spPr>
          <a:xfrm>
            <a:off x="1901140" y="6120303"/>
            <a:ext cx="2721048" cy="508079"/>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Receive raw features and signals</a:t>
            </a:r>
            <a:endParaRPr lang="en-US" sz="1050" dirty="0"/>
          </a:p>
        </p:txBody>
      </p:sp>
      <p:pic>
        <p:nvPicPr>
          <p:cNvPr id="6"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45438" y="3713276"/>
            <a:ext cx="338720" cy="338720"/>
          </a:xfrm>
          <a:prstGeom prst="rect">
            <a:avLst/>
          </a:prstGeom>
        </p:spPr>
      </p:pic>
      <p:sp>
        <p:nvSpPr>
          <p:cNvPr id="7" name="Text 2"/>
          <p:cNvSpPr/>
          <p:nvPr/>
        </p:nvSpPr>
        <p:spPr>
          <a:xfrm>
            <a:off x="4035073" y="1601042"/>
            <a:ext cx="2540397" cy="317550"/>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Weighted Sum</a:t>
            </a:r>
            <a:endParaRPr lang="en-US" sz="1350" dirty="0"/>
          </a:p>
        </p:txBody>
      </p:sp>
      <p:sp>
        <p:nvSpPr>
          <p:cNvPr id="8" name="Text 3"/>
          <p:cNvSpPr/>
          <p:nvPr/>
        </p:nvSpPr>
        <p:spPr>
          <a:xfrm>
            <a:off x="3944748" y="2008917"/>
            <a:ext cx="2721047" cy="508079"/>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Compute weighted inputs per neuron</a:t>
            </a:r>
            <a:endParaRPr lang="en-US" sz="1050" dirty="0"/>
          </a:p>
        </p:txBody>
      </p:sp>
      <p:pic>
        <p:nvPicPr>
          <p:cNvPr id="9"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66466" y="4198774"/>
            <a:ext cx="338719" cy="338720"/>
          </a:xfrm>
          <a:prstGeom prst="rect">
            <a:avLst/>
          </a:prstGeom>
        </p:spPr>
      </p:pic>
      <p:sp>
        <p:nvSpPr>
          <p:cNvPr id="10" name="Text 4"/>
          <p:cNvSpPr/>
          <p:nvPr/>
        </p:nvSpPr>
        <p:spPr>
          <a:xfrm>
            <a:off x="6033519" y="5712428"/>
            <a:ext cx="2540397" cy="317550"/>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Activation Function</a:t>
            </a:r>
            <a:endParaRPr lang="en-US" sz="1350" dirty="0"/>
          </a:p>
        </p:txBody>
      </p:sp>
      <p:sp>
        <p:nvSpPr>
          <p:cNvPr id="11" name="Text 5"/>
          <p:cNvSpPr/>
          <p:nvPr/>
        </p:nvSpPr>
        <p:spPr>
          <a:xfrm>
            <a:off x="5943194" y="6120303"/>
            <a:ext cx="2721047" cy="508079"/>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Apply nonlinearity to produce output</a:t>
            </a:r>
            <a:endParaRPr lang="en-US" sz="1050" dirty="0"/>
          </a:p>
        </p:txBody>
      </p:sp>
      <p:pic>
        <p:nvPicPr>
          <p:cNvPr id="12"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87493" y="3713276"/>
            <a:ext cx="338719" cy="338720"/>
          </a:xfrm>
          <a:prstGeom prst="rect">
            <a:avLst/>
          </a:prstGeom>
        </p:spPr>
      </p:pic>
      <p:sp>
        <p:nvSpPr>
          <p:cNvPr id="13" name="Text 6"/>
          <p:cNvSpPr/>
          <p:nvPr/>
        </p:nvSpPr>
        <p:spPr>
          <a:xfrm>
            <a:off x="8077127" y="1601042"/>
            <a:ext cx="2540397" cy="317550"/>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Hidden Layers</a:t>
            </a:r>
            <a:endParaRPr lang="en-US" sz="1350" dirty="0"/>
          </a:p>
        </p:txBody>
      </p:sp>
      <p:sp>
        <p:nvSpPr>
          <p:cNvPr id="14" name="Text 7"/>
          <p:cNvSpPr/>
          <p:nvPr/>
        </p:nvSpPr>
        <p:spPr>
          <a:xfrm>
            <a:off x="7986802" y="2008917"/>
            <a:ext cx="2721048" cy="508079"/>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Propagate activations through network</a:t>
            </a:r>
            <a:endParaRPr lang="en-US" sz="1050" dirty="0"/>
          </a:p>
        </p:txBody>
      </p:sp>
      <p:pic>
        <p:nvPicPr>
          <p:cNvPr id="15" name="Image 5"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08520" y="4198774"/>
            <a:ext cx="338720" cy="338720"/>
          </a:xfrm>
          <a:prstGeom prst="rect">
            <a:avLst/>
          </a:prstGeom>
        </p:spPr>
      </p:pic>
      <p:sp>
        <p:nvSpPr>
          <p:cNvPr id="16" name="Text 8"/>
          <p:cNvSpPr/>
          <p:nvPr/>
        </p:nvSpPr>
        <p:spPr>
          <a:xfrm>
            <a:off x="10098155" y="5712428"/>
            <a:ext cx="2540397" cy="317550"/>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Output Layer</a:t>
            </a:r>
            <a:endParaRPr lang="en-US" sz="1350" dirty="0"/>
          </a:p>
        </p:txBody>
      </p:sp>
      <p:sp>
        <p:nvSpPr>
          <p:cNvPr id="17" name="Text 9"/>
          <p:cNvSpPr/>
          <p:nvPr/>
        </p:nvSpPr>
        <p:spPr>
          <a:xfrm>
            <a:off x="10007829" y="6120303"/>
            <a:ext cx="2721048" cy="508079"/>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Generate final predictions or decisions</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73286" y="450413"/>
            <a:ext cx="4044791" cy="255984"/>
          </a:xfrm>
          <a:prstGeom prst="rect">
            <a:avLst/>
          </a:prstGeom>
          <a:noFill/>
          <a:ln/>
        </p:spPr>
        <p:txBody>
          <a:bodyPr wrap="none" lIns="0" tIns="0" rIns="0" bIns="0" rtlCol="0" anchor="t"/>
          <a:lstStyle/>
          <a:p>
            <a:pPr algn="l" indent="0" marL="0">
              <a:lnSpc>
                <a:spcPts val="2000"/>
              </a:lnSpc>
              <a:buNone/>
            </a:pPr>
            <a:r>
              <a:rPr lang="en-US" sz="1600" b="1" dirty="0">
                <a:solidFill>
                  <a:srgbClr val="000000"/>
                </a:solidFill>
                <a:latin typeface="Inter Bold" pitchFamily="34" charset="0"/>
                <a:ea typeface="Inter Bold" pitchFamily="34" charset="-122"/>
                <a:cs typeface="Inter Bold" pitchFamily="34" charset="-120"/>
              </a:rPr>
              <a:t>How Does the </a:t>
            </a:r>
            <a:pPr algn="l" indent="0" marL="0">
              <a:lnSpc>
                <a:spcPts val="2000"/>
              </a:lnSpc>
              <a:buNone/>
            </a:pPr>
            <a:r>
              <a:rPr lang="en-US" sz="1600" b="1" i="1" dirty="0">
                <a:solidFill>
                  <a:srgbClr val="4950BC"/>
                </a:solidFill>
                <a:latin typeface="Inter Bold" pitchFamily="34" charset="0"/>
                <a:ea typeface="Inter Bold" pitchFamily="34" charset="-122"/>
                <a:cs typeface="Inter Bold" pitchFamily="34" charset="-120"/>
              </a:rPr>
              <a:t>Network</a:t>
            </a:r>
            <a:pPr algn="l" indent="0" marL="0">
              <a:lnSpc>
                <a:spcPts val="2000"/>
              </a:lnSpc>
              <a:buNone/>
            </a:pPr>
            <a:r>
              <a:rPr lang="en-US" sz="1600" b="1" dirty="0">
                <a:solidFill>
                  <a:srgbClr val="000000"/>
                </a:solidFill>
                <a:latin typeface="Inter Bold" pitchFamily="34" charset="0"/>
                <a:ea typeface="Inter Bold" pitchFamily="34" charset="-122"/>
                <a:cs typeface="Inter Bold" pitchFamily="34" charset="-120"/>
              </a:rPr>
              <a:t> Learn? (Training)</a:t>
            </a:r>
            <a:endParaRPr lang="en-US" sz="1600" dirty="0"/>
          </a:p>
        </p:txBody>
      </p:sp>
      <p:sp>
        <p:nvSpPr>
          <p:cNvPr id="3" name="Text 1"/>
          <p:cNvSpPr/>
          <p:nvPr/>
        </p:nvSpPr>
        <p:spPr>
          <a:xfrm>
            <a:off x="573286" y="1033939"/>
            <a:ext cx="13483828" cy="262057"/>
          </a:xfrm>
          <a:prstGeom prst="rect">
            <a:avLst/>
          </a:prstGeom>
          <a:noFill/>
          <a:ln/>
        </p:spPr>
        <p:txBody>
          <a:bodyPr wrap="none" lIns="0" tIns="0" rIns="0" bIns="0" rtlCol="0" anchor="t"/>
          <a:lstStyle/>
          <a:p>
            <a:pPr algn="l" marL="342900" indent="-342900">
              <a:lnSpc>
                <a:spcPts val="2050"/>
              </a:lnSpc>
              <a:buSzPct val="100000"/>
              <a:buChar char="•"/>
            </a:pPr>
            <a:r>
              <a:rPr lang="en-US" sz="1250" b="1" i="1" dirty="0">
                <a:solidFill>
                  <a:srgbClr val="272525"/>
                </a:solidFill>
                <a:latin typeface="Inter" pitchFamily="34" charset="0"/>
                <a:ea typeface="Inter" pitchFamily="34" charset="-122"/>
                <a:cs typeface="Inter" pitchFamily="34" charset="-120"/>
              </a:rPr>
              <a:t>The </a:t>
            </a:r>
            <a:pPr algn="l" indent="0" marL="0">
              <a:lnSpc>
                <a:spcPts val="2050"/>
              </a:lnSpc>
              <a:buNone/>
            </a:pPr>
            <a:r>
              <a:rPr lang="en-US" sz="1250" dirty="0">
                <a:solidFill>
                  <a:srgbClr val="272525"/>
                </a:solidFill>
                <a:latin typeface="Inter" pitchFamily="34" charset="0"/>
                <a:ea typeface="Inter" pitchFamily="34" charset="-122"/>
                <a:cs typeface="Inter" pitchFamily="34" charset="-120"/>
              </a:rPr>
              <a:t>Goal of Training:</a:t>
            </a:r>
            <a:pPr algn="l" indent="0" marL="0">
              <a:lnSpc>
                <a:spcPts val="2050"/>
              </a:lnSpc>
              <a:buNone/>
            </a:pPr>
            <a:r>
              <a:rPr lang="en-US" sz="1250" dirty="0">
                <a:solidFill>
                  <a:srgbClr val="272525"/>
                </a:solidFill>
                <a:latin typeface="Inter" pitchFamily="34" charset="0"/>
                <a:ea typeface="Inter" pitchFamily="34" charset="-122"/>
                <a:cs typeface="Inter" pitchFamily="34" charset="-120"/>
              </a:rPr>
              <a:t> To find the perfect set of "weights" for all the connections so that the network's predictions are as accurate as possible.</a:t>
            </a:r>
            <a:endParaRPr lang="en-US" sz="1250" dirty="0"/>
          </a:p>
        </p:txBody>
      </p:sp>
      <p:sp>
        <p:nvSpPr>
          <p:cNvPr id="4" name="Text 2"/>
          <p:cNvSpPr/>
          <p:nvPr/>
        </p:nvSpPr>
        <p:spPr>
          <a:xfrm>
            <a:off x="573286" y="1353264"/>
            <a:ext cx="13483828" cy="262057"/>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272525"/>
                </a:solidFill>
                <a:latin typeface="Inter" pitchFamily="34" charset="0"/>
                <a:ea typeface="Inter" pitchFamily="34" charset="-122"/>
                <a:cs typeface="Inter" pitchFamily="34" charset="-120"/>
              </a:rPr>
              <a:t>The Process:</a:t>
            </a:r>
            <a:endParaRPr lang="en-US" sz="1250" dirty="0"/>
          </a:p>
        </p:txBody>
      </p:sp>
      <p:sp>
        <p:nvSpPr>
          <p:cNvPr id="5" name="Text 3"/>
          <p:cNvSpPr/>
          <p:nvPr/>
        </p:nvSpPr>
        <p:spPr>
          <a:xfrm>
            <a:off x="573286" y="1672590"/>
            <a:ext cx="13483828" cy="262057"/>
          </a:xfrm>
          <a:prstGeom prst="rect">
            <a:avLst/>
          </a:prstGeom>
          <a:noFill/>
          <a:ln/>
        </p:spPr>
        <p:txBody>
          <a:bodyPr wrap="none" lIns="0" tIns="0" rIns="0" bIns="0" rtlCol="0" anchor="t"/>
          <a:lstStyle/>
          <a:p>
            <a:pPr algn="l" lvl="1" marL="685800" indent="-342900">
              <a:lnSpc>
                <a:spcPts val="2050"/>
              </a:lnSpc>
              <a:buSzPct val="100000"/>
              <a:buFont typeface="+mj-lt"/>
              <a:buAutoNum type="arabicPeriod" startAt="1"/>
            </a:pPr>
            <a:r>
              <a:rPr lang="en-US" sz="1250" b="1" dirty="0">
                <a:solidFill>
                  <a:srgbClr val="272525"/>
                </a:solidFill>
                <a:latin typeface="Inter" pitchFamily="34" charset="0"/>
                <a:ea typeface="Inter" pitchFamily="34" charset="-122"/>
                <a:cs typeface="Inter" pitchFamily="34" charset="-120"/>
              </a:rPr>
              <a:t>Provide Examples:</a:t>
            </a:r>
            <a:pPr algn="l" lvl="1" indent="0" marL="0">
              <a:lnSpc>
                <a:spcPts val="2050"/>
              </a:lnSpc>
              <a:buNone/>
            </a:pPr>
            <a:r>
              <a:rPr lang="en-US" sz="1250" dirty="0">
                <a:solidFill>
                  <a:srgbClr val="272525"/>
                </a:solidFill>
                <a:latin typeface="Inter" pitchFamily="34" charset="0"/>
                <a:ea typeface="Inter" pitchFamily="34" charset="-122"/>
                <a:cs typeface="Inter" pitchFamily="34" charset="-120"/>
              </a:rPr>
              <a:t> We show the network thousands of examples from the training data (e.g., a patient's gene data and their correct diagnosis).</a:t>
            </a:r>
            <a:endParaRPr lang="en-US" sz="1250" dirty="0"/>
          </a:p>
        </p:txBody>
      </p:sp>
      <p:sp>
        <p:nvSpPr>
          <p:cNvPr id="6" name="Text 4"/>
          <p:cNvSpPr/>
          <p:nvPr/>
        </p:nvSpPr>
        <p:spPr>
          <a:xfrm>
            <a:off x="573286" y="1991916"/>
            <a:ext cx="13483828" cy="262057"/>
          </a:xfrm>
          <a:prstGeom prst="rect">
            <a:avLst/>
          </a:prstGeom>
          <a:noFill/>
          <a:ln/>
        </p:spPr>
        <p:txBody>
          <a:bodyPr wrap="none" lIns="0" tIns="0" rIns="0" bIns="0" rtlCol="0" anchor="t"/>
          <a:lstStyle/>
          <a:p>
            <a:pPr algn="l" lvl="1" marL="685800" indent="-342900">
              <a:lnSpc>
                <a:spcPts val="2050"/>
              </a:lnSpc>
              <a:buSzPct val="100000"/>
              <a:buFont typeface="+mj-lt"/>
              <a:buAutoNum type="arabicPeriod" startAt="2"/>
            </a:pPr>
            <a:r>
              <a:rPr lang="en-US" sz="1250" b="1" dirty="0">
                <a:solidFill>
                  <a:srgbClr val="272525"/>
                </a:solidFill>
                <a:latin typeface="Inter" pitchFamily="34" charset="0"/>
                <a:ea typeface="Inter" pitchFamily="34" charset="-122"/>
                <a:cs typeface="Inter" pitchFamily="34" charset="-120"/>
              </a:rPr>
              <a:t>Make a Prediction:</a:t>
            </a:r>
            <a:pPr algn="l" lvl="1" indent="0" marL="0">
              <a:lnSpc>
                <a:spcPts val="2050"/>
              </a:lnSpc>
              <a:buNone/>
            </a:pPr>
            <a:r>
              <a:rPr lang="en-US" sz="1250" dirty="0">
                <a:solidFill>
                  <a:srgbClr val="272525"/>
                </a:solidFill>
                <a:latin typeface="Inter" pitchFamily="34" charset="0"/>
                <a:ea typeface="Inter" pitchFamily="34" charset="-122"/>
                <a:cs typeface="Inter" pitchFamily="34" charset="-120"/>
              </a:rPr>
              <a:t> The network makes a guess, or a prediction.</a:t>
            </a:r>
            <a:endParaRPr lang="en-US" sz="1250" dirty="0"/>
          </a:p>
        </p:txBody>
      </p:sp>
      <p:sp>
        <p:nvSpPr>
          <p:cNvPr id="7" name="Text 5"/>
          <p:cNvSpPr/>
          <p:nvPr/>
        </p:nvSpPr>
        <p:spPr>
          <a:xfrm>
            <a:off x="573286" y="2311241"/>
            <a:ext cx="13483828" cy="262057"/>
          </a:xfrm>
          <a:prstGeom prst="rect">
            <a:avLst/>
          </a:prstGeom>
          <a:noFill/>
          <a:ln/>
        </p:spPr>
        <p:txBody>
          <a:bodyPr wrap="none" lIns="0" tIns="0" rIns="0" bIns="0" rtlCol="0" anchor="t"/>
          <a:lstStyle/>
          <a:p>
            <a:pPr algn="l" lvl="1" marL="685800" indent="-342900">
              <a:lnSpc>
                <a:spcPts val="2050"/>
              </a:lnSpc>
              <a:buSzPct val="100000"/>
              <a:buFont typeface="+mj-lt"/>
              <a:buAutoNum type="arabicPeriod" startAt="3"/>
            </a:pPr>
            <a:r>
              <a:rPr lang="en-US" sz="1250" b="1" dirty="0">
                <a:solidFill>
                  <a:srgbClr val="272525"/>
                </a:solidFill>
                <a:latin typeface="Inter" pitchFamily="34" charset="0"/>
                <a:ea typeface="Inter" pitchFamily="34" charset="-122"/>
                <a:cs typeface="Inter" pitchFamily="34" charset="-120"/>
              </a:rPr>
              <a:t>Calculate the Error (Loss):</a:t>
            </a:r>
            <a:pPr algn="l" lvl="1" indent="0" marL="0">
              <a:lnSpc>
                <a:spcPts val="2050"/>
              </a:lnSpc>
              <a:buNone/>
            </a:pPr>
            <a:r>
              <a:rPr lang="en-US" sz="1250" dirty="0">
                <a:solidFill>
                  <a:srgbClr val="272525"/>
                </a:solidFill>
                <a:latin typeface="Inter" pitchFamily="34" charset="0"/>
                <a:ea typeface="Inter" pitchFamily="34" charset="-122"/>
                <a:cs typeface="Inter" pitchFamily="34" charset="-120"/>
              </a:rPr>
              <a:t> We compare the network's guess to the correct answer and measure how wrong it was. This is called the "loss."</a:t>
            </a:r>
            <a:endParaRPr lang="en-US" sz="1250" dirty="0"/>
          </a:p>
        </p:txBody>
      </p:sp>
      <p:sp>
        <p:nvSpPr>
          <p:cNvPr id="8" name="Text 6"/>
          <p:cNvSpPr/>
          <p:nvPr/>
        </p:nvSpPr>
        <p:spPr>
          <a:xfrm>
            <a:off x="573286" y="2630567"/>
            <a:ext cx="13483828" cy="262057"/>
          </a:xfrm>
          <a:prstGeom prst="rect">
            <a:avLst/>
          </a:prstGeom>
          <a:noFill/>
          <a:ln/>
        </p:spPr>
        <p:txBody>
          <a:bodyPr wrap="none" lIns="0" tIns="0" rIns="0" bIns="0" rtlCol="0" anchor="t"/>
          <a:lstStyle/>
          <a:p>
            <a:pPr algn="l" lvl="1" marL="685800" indent="-342900">
              <a:lnSpc>
                <a:spcPts val="2050"/>
              </a:lnSpc>
              <a:buSzPct val="100000"/>
              <a:buFont typeface="+mj-lt"/>
              <a:buAutoNum type="arabicPeriod" startAt="4"/>
            </a:pPr>
            <a:r>
              <a:rPr lang="en-US" sz="1250" b="1" dirty="0">
                <a:solidFill>
                  <a:srgbClr val="272525"/>
                </a:solidFill>
                <a:latin typeface="Inter" pitchFamily="34" charset="0"/>
                <a:ea typeface="Inter" pitchFamily="34" charset="-122"/>
                <a:cs typeface="Inter" pitchFamily="34" charset="-120"/>
              </a:rPr>
              <a:t>Adjust and Repeat:</a:t>
            </a:r>
            <a:pPr algn="l" lvl="1" indent="0" marL="0">
              <a:lnSpc>
                <a:spcPts val="2050"/>
              </a:lnSpc>
              <a:buNone/>
            </a:pPr>
            <a:r>
              <a:rPr lang="en-US" sz="1250" dirty="0">
                <a:solidFill>
                  <a:srgbClr val="272525"/>
                </a:solidFill>
                <a:latin typeface="Inter" pitchFamily="34" charset="0"/>
                <a:ea typeface="Inter" pitchFamily="34" charset="-122"/>
                <a:cs typeface="Inter" pitchFamily="34" charset="-120"/>
              </a:rPr>
              <a:t> The network then works backward (a process called </a:t>
            </a:r>
            <a:pPr algn="l" lvl="1" indent="0" marL="0">
              <a:lnSpc>
                <a:spcPts val="2050"/>
              </a:lnSpc>
              <a:buNone/>
            </a:pPr>
            <a:r>
              <a:rPr lang="en-US" sz="1250" b="1" dirty="0">
                <a:solidFill>
                  <a:srgbClr val="272525"/>
                </a:solidFill>
                <a:latin typeface="Inter" pitchFamily="34" charset="0"/>
                <a:ea typeface="Inter" pitchFamily="34" charset="-122"/>
                <a:cs typeface="Inter" pitchFamily="34" charset="-120"/>
              </a:rPr>
              <a:t>backpropagation</a:t>
            </a:r>
            <a:pPr algn="l" lvl="1" indent="0" marL="0">
              <a:lnSpc>
                <a:spcPts val="2050"/>
              </a:lnSpc>
              <a:buNone/>
            </a:pPr>
            <a:r>
              <a:rPr lang="en-US" sz="1250" dirty="0">
                <a:solidFill>
                  <a:srgbClr val="272525"/>
                </a:solidFill>
                <a:latin typeface="Inter" pitchFamily="34" charset="0"/>
                <a:ea typeface="Inter" pitchFamily="34" charset="-122"/>
                <a:cs typeface="Inter" pitchFamily="34" charset="-120"/>
              </a:rPr>
              <a:t>) to slightly adjust all of its weights to reduce the error.</a:t>
            </a:r>
            <a:endParaRPr lang="en-US" sz="1250" dirty="0"/>
          </a:p>
        </p:txBody>
      </p:sp>
      <p:pic>
        <p:nvPicPr>
          <p:cNvPr id="9" name="Image 0" descr="preencoded.png">    </p:cNvPr>
          <p:cNvPicPr>
            <a:picLocks noChangeAspect="1"/>
          </p:cNvPicPr>
          <p:nvPr/>
        </p:nvPicPr>
        <p:blipFill>
          <a:blip r:embed="rId1"/>
          <a:stretch>
            <a:fillRect/>
          </a:stretch>
        </p:blipFill>
        <p:spPr>
          <a:xfrm>
            <a:off x="2072283" y="3076813"/>
            <a:ext cx="10485715" cy="4798933"/>
          </a:xfrm>
          <a:prstGeom prst="rect">
            <a:avLst/>
          </a:prstGeom>
        </p:spPr>
      </p:pic>
      <p:pic>
        <p:nvPicPr>
          <p:cNvPr id="10"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01874" y="4274978"/>
            <a:ext cx="674178" cy="674178"/>
          </a:xfrm>
          <a:prstGeom prst="rect">
            <a:avLst/>
          </a:prstGeom>
        </p:spPr>
      </p:pic>
      <p:sp>
        <p:nvSpPr>
          <p:cNvPr id="11" name="Text 7"/>
          <p:cNvSpPr/>
          <p:nvPr/>
        </p:nvSpPr>
        <p:spPr>
          <a:xfrm>
            <a:off x="10101223" y="6546538"/>
            <a:ext cx="1968601" cy="758450"/>
          </a:xfrm>
          <a:prstGeom prst="rect">
            <a:avLst/>
          </a:prstGeom>
          <a:noFill/>
          <a:ln/>
        </p:spPr>
        <p:txBody>
          <a:bodyPr wrap="squar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Adjust (Backprop)</a:t>
            </a:r>
            <a:endParaRPr lang="en-US" sz="1350" dirty="0"/>
          </a:p>
        </p:txBody>
      </p:sp>
      <p:pic>
        <p:nvPicPr>
          <p:cNvPr id="1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33749" y="4276242"/>
            <a:ext cx="674178" cy="674178"/>
          </a:xfrm>
          <a:prstGeom prst="rect">
            <a:avLst/>
          </a:prstGeom>
        </p:spPr>
      </p:pic>
      <p:sp>
        <p:nvSpPr>
          <p:cNvPr id="13" name="Text 8"/>
          <p:cNvSpPr/>
          <p:nvPr/>
        </p:nvSpPr>
        <p:spPr>
          <a:xfrm>
            <a:off x="7620246" y="6546538"/>
            <a:ext cx="1968601" cy="758450"/>
          </a:xfrm>
          <a:prstGeom prst="rect">
            <a:avLst/>
          </a:prstGeom>
          <a:noFill/>
          <a:ln/>
        </p:spPr>
        <p:txBody>
          <a:bodyPr wrap="squar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Calculate Loss</a:t>
            </a:r>
            <a:endParaRPr lang="en-US" sz="1350" dirty="0"/>
          </a:p>
        </p:txBody>
      </p:sp>
      <p:pic>
        <p:nvPicPr>
          <p:cNvPr id="14"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6256" y="4276242"/>
            <a:ext cx="674178" cy="674178"/>
          </a:xfrm>
          <a:prstGeom prst="rect">
            <a:avLst/>
          </a:prstGeom>
        </p:spPr>
      </p:pic>
      <p:sp>
        <p:nvSpPr>
          <p:cNvPr id="15" name="Text 9"/>
          <p:cNvSpPr/>
          <p:nvPr/>
        </p:nvSpPr>
        <p:spPr>
          <a:xfrm>
            <a:off x="5152754" y="6546538"/>
            <a:ext cx="1968601" cy="758450"/>
          </a:xfrm>
          <a:prstGeom prst="rect">
            <a:avLst/>
          </a:prstGeom>
          <a:noFill/>
          <a:ln/>
        </p:spPr>
        <p:txBody>
          <a:bodyPr wrap="squar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Make a Prediction</a:t>
            </a:r>
            <a:endParaRPr lang="en-US" sz="1350" dirty="0"/>
          </a:p>
        </p:txBody>
      </p:sp>
      <p:pic>
        <p:nvPicPr>
          <p:cNvPr id="16"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5280" y="4276242"/>
            <a:ext cx="674178" cy="674178"/>
          </a:xfrm>
          <a:prstGeom prst="rect">
            <a:avLst/>
          </a:prstGeom>
        </p:spPr>
      </p:pic>
      <p:sp>
        <p:nvSpPr>
          <p:cNvPr id="17" name="Text 10"/>
          <p:cNvSpPr/>
          <p:nvPr/>
        </p:nvSpPr>
        <p:spPr>
          <a:xfrm>
            <a:off x="2631327" y="6546538"/>
            <a:ext cx="1968601" cy="758450"/>
          </a:xfrm>
          <a:prstGeom prst="rect">
            <a:avLst/>
          </a:prstGeom>
          <a:noFill/>
          <a:ln/>
        </p:spPr>
        <p:txBody>
          <a:bodyPr wrap="squar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Provide Examples</a:t>
            </a:r>
            <a:endParaRPr lang="en-US" sz="1350" dirty="0"/>
          </a:p>
        </p:txBody>
      </p:sp>
      <p:sp>
        <p:nvSpPr>
          <p:cNvPr id="18" name="Text 11"/>
          <p:cNvSpPr/>
          <p:nvPr/>
        </p:nvSpPr>
        <p:spPr>
          <a:xfrm>
            <a:off x="573286" y="8059936"/>
            <a:ext cx="13483828" cy="262057"/>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272525"/>
                </a:solidFill>
                <a:latin typeface="Inter" pitchFamily="34" charset="0"/>
                <a:ea typeface="Inter" pitchFamily="34" charset="-122"/>
                <a:cs typeface="Inter" pitchFamily="34" charset="-120"/>
              </a:rPr>
              <a:t>This process is repeated thousands of times, and with each cycle, the network gets better and better at its task.</a:t>
            </a:r>
            <a:endParaRPr lang="en-US" sz="12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39140" y="1085969"/>
            <a:ext cx="5279588" cy="659844"/>
          </a:xfrm>
          <a:prstGeom prst="rect">
            <a:avLst/>
          </a:prstGeom>
          <a:noFill/>
          <a:ln/>
        </p:spPr>
        <p:txBody>
          <a:bodyPr wrap="none" lIns="0" tIns="0" rIns="0" bIns="0" rtlCol="0" anchor="t"/>
          <a:lstStyle/>
          <a:p>
            <a:pPr algn="l" indent="0" marL="0">
              <a:lnSpc>
                <a:spcPts val="5150"/>
              </a:lnSpc>
              <a:buNone/>
            </a:pPr>
            <a:r>
              <a:rPr lang="en-US" sz="4150" b="1" dirty="0">
                <a:solidFill>
                  <a:srgbClr val="4950BC"/>
                </a:solidFill>
                <a:latin typeface="Inter Bold" pitchFamily="34" charset="0"/>
                <a:ea typeface="Inter Bold" pitchFamily="34" charset="-122"/>
                <a:cs typeface="Inter Bold" pitchFamily="34" charset="-120"/>
              </a:rPr>
              <a:t>Training Strategy:</a:t>
            </a:r>
            <a:endParaRPr lang="en-US" sz="4150" dirty="0"/>
          </a:p>
        </p:txBody>
      </p:sp>
      <p:sp>
        <p:nvSpPr>
          <p:cNvPr id="3" name="Text 1"/>
          <p:cNvSpPr/>
          <p:nvPr/>
        </p:nvSpPr>
        <p:spPr>
          <a:xfrm>
            <a:off x="739140" y="2168128"/>
            <a:ext cx="13152120" cy="337899"/>
          </a:xfrm>
          <a:prstGeom prst="rect">
            <a:avLst/>
          </a:prstGeom>
          <a:noFill/>
          <a:ln/>
        </p:spPr>
        <p:txBody>
          <a:bodyPr wrap="none" lIns="0" tIns="0" rIns="0" bIns="0" rtlCol="0" anchor="t"/>
          <a:lstStyle/>
          <a:p>
            <a:pPr algn="l" marL="342900" indent="-342900">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Optimizer:</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We used the </a:t>
            </a:r>
            <a:pPr algn="l" indent="0" marL="0">
              <a:lnSpc>
                <a:spcPts val="2650"/>
              </a:lnSpc>
              <a:buNone/>
            </a:pPr>
            <a:r>
              <a:rPr lang="en-US" sz="1650" b="1" dirty="0">
                <a:solidFill>
                  <a:srgbClr val="272525"/>
                </a:solidFill>
                <a:latin typeface="Inter" pitchFamily="34" charset="0"/>
                <a:ea typeface="Inter" pitchFamily="34" charset="-122"/>
                <a:cs typeface="Inter" pitchFamily="34" charset="-120"/>
              </a:rPr>
              <a:t>Adam optimizer</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an efficient and popular algorithm for adjusting the network's weights during training.</a:t>
            </a:r>
            <a:endParaRPr lang="en-US" sz="1650" dirty="0"/>
          </a:p>
        </p:txBody>
      </p:sp>
      <p:sp>
        <p:nvSpPr>
          <p:cNvPr id="4" name="Text 2"/>
          <p:cNvSpPr/>
          <p:nvPr/>
        </p:nvSpPr>
        <p:spPr>
          <a:xfrm>
            <a:off x="739140" y="2579846"/>
            <a:ext cx="13152120" cy="675799"/>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Loss Function:</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We used </a:t>
            </a:r>
            <a:pPr algn="l" indent="0" marL="0">
              <a:lnSpc>
                <a:spcPts val="2650"/>
              </a:lnSpc>
              <a:buNone/>
            </a:pPr>
            <a:r>
              <a:rPr lang="en-US" sz="1650" b="1" dirty="0">
                <a:solidFill>
                  <a:srgbClr val="272525"/>
                </a:solidFill>
                <a:latin typeface="Inter" pitchFamily="34" charset="0"/>
                <a:ea typeface="Inter" pitchFamily="34" charset="-122"/>
                <a:cs typeface="Inter" pitchFamily="34" charset="-120"/>
              </a:rPr>
              <a:t>Binary Cross-Entropy</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the standard mathematical formula for measuring error in a two-class classification problem.</a:t>
            </a:r>
            <a:endParaRPr lang="en-US" sz="1650" dirty="0"/>
          </a:p>
        </p:txBody>
      </p:sp>
      <p:sp>
        <p:nvSpPr>
          <p:cNvPr id="5" name="Text 3"/>
          <p:cNvSpPr/>
          <p:nvPr/>
        </p:nvSpPr>
        <p:spPr>
          <a:xfrm>
            <a:off x="739140" y="3329464"/>
            <a:ext cx="13152120" cy="675799"/>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Smart Training:</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We used </a:t>
            </a:r>
            <a:pPr algn="l" indent="0" marL="0">
              <a:lnSpc>
                <a:spcPts val="2650"/>
              </a:lnSpc>
              <a:buNone/>
            </a:pPr>
            <a:r>
              <a:rPr lang="en-US" sz="1650" b="1" dirty="0">
                <a:solidFill>
                  <a:srgbClr val="272525"/>
                </a:solidFill>
                <a:latin typeface="Inter" pitchFamily="34" charset="0"/>
                <a:ea typeface="Inter" pitchFamily="34" charset="-122"/>
                <a:cs typeface="Inter" pitchFamily="34" charset="-120"/>
              </a:rPr>
              <a:t>Early Stopping</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This technique monitors the model's performance and stops the training process automatically when it's no longer improving, which prevents the model from "memorizing" the training data (overfitting).</a:t>
            </a:r>
            <a:endParaRPr lang="en-US" sz="1650" dirty="0"/>
          </a:p>
        </p:txBody>
      </p:sp>
      <p:sp>
        <p:nvSpPr>
          <p:cNvPr id="6" name="Text 4"/>
          <p:cNvSpPr/>
          <p:nvPr/>
        </p:nvSpPr>
        <p:spPr>
          <a:xfrm>
            <a:off x="739140" y="4321969"/>
            <a:ext cx="6262688" cy="329922"/>
          </a:xfrm>
          <a:prstGeom prst="rect">
            <a:avLst/>
          </a:prstGeom>
          <a:noFill/>
          <a:ln/>
        </p:spPr>
        <p:txBody>
          <a:bodyPr wrap="none" lIns="0" tIns="0" rIns="0" bIns="0" rtlCol="0" anchor="t"/>
          <a:lstStyle/>
          <a:p>
            <a:pPr algn="l" indent="0" marL="0">
              <a:lnSpc>
                <a:spcPts val="2550"/>
              </a:lnSpc>
              <a:buNone/>
            </a:pPr>
            <a:r>
              <a:rPr lang="en-US" sz="2050" b="1" dirty="0">
                <a:solidFill>
                  <a:srgbClr val="204C8E"/>
                </a:solidFill>
                <a:latin typeface="Inter Bold" pitchFamily="34" charset="0"/>
                <a:ea typeface="Inter Bold" pitchFamily="34" charset="-122"/>
                <a:cs typeface="Inter Bold" pitchFamily="34" charset="-120"/>
              </a:rPr>
              <a:t>Why Was an ANN the Right Tool for This Project?</a:t>
            </a:r>
            <a:endParaRPr lang="en-US" sz="2050" dirty="0"/>
          </a:p>
        </p:txBody>
      </p:sp>
      <p:sp>
        <p:nvSpPr>
          <p:cNvPr id="7" name="Text 5"/>
          <p:cNvSpPr/>
          <p:nvPr/>
        </p:nvSpPr>
        <p:spPr>
          <a:xfrm>
            <a:off x="739140" y="4968597"/>
            <a:ext cx="13152120" cy="675799"/>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Handles Complexity:</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Gene expression data isn't simple. The way genes interact is highly complex and non-linear. ANNs are specifically designed to learn these kinds of intricate relationships that simpler models might miss.</a:t>
            </a:r>
            <a:endParaRPr lang="en-US" sz="1650" dirty="0"/>
          </a:p>
        </p:txBody>
      </p:sp>
      <p:sp>
        <p:nvSpPr>
          <p:cNvPr id="8" name="Text 6"/>
          <p:cNvSpPr/>
          <p:nvPr/>
        </p:nvSpPr>
        <p:spPr>
          <a:xfrm>
            <a:off x="739140" y="5718215"/>
            <a:ext cx="13152120" cy="675799"/>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Automatic Feature Learning:</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The hidden layers automatically learn the most relevant "features" or combinations of genes. We don't need to tell the model to look for "high CD33 and low Zyxin"; it discovers these predictive patterns on its own.</a:t>
            </a:r>
            <a:endParaRPr lang="en-US" sz="1650" dirty="0"/>
          </a:p>
        </p:txBody>
      </p:sp>
      <p:sp>
        <p:nvSpPr>
          <p:cNvPr id="9" name="Text 7"/>
          <p:cNvSpPr/>
          <p:nvPr/>
        </p:nvSpPr>
        <p:spPr>
          <a:xfrm>
            <a:off x="739140" y="6467832"/>
            <a:ext cx="13152120" cy="675799"/>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Proven Power:</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Deep learning has become the state-of-the-art in many areas of bioinformatics and medical image analysis for its ability to extract meaningful signals from high-dimensional data.</a:t>
            </a:r>
            <a:endParaRPr lang="en-US" sz="16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algn="l" indent="0" marL="0">
              <a:lnSpc>
                <a:spcPts val="5550"/>
              </a:lnSpc>
              <a:buNone/>
            </a:pPr>
            <a:endParaRPr lang="en-US" sz="44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83681"/>
            <a:ext cx="7556421" cy="978218"/>
          </a:xfrm>
          <a:prstGeom prst="rect">
            <a:avLst/>
          </a:prstGeom>
          <a:noFill/>
          <a:ln/>
        </p:spPr>
        <p:txBody>
          <a:bodyPr wrap="none" lIns="0" tIns="0" rIns="0" bIns="0" rtlCol="0" anchor="t"/>
          <a:lstStyle/>
          <a:p>
            <a:pPr algn="l" indent="0" marL="0">
              <a:lnSpc>
                <a:spcPts val="7700"/>
              </a:lnSpc>
              <a:buNone/>
            </a:pPr>
            <a:r>
              <a:rPr lang="en-US" sz="6150" b="1" dirty="0">
                <a:solidFill>
                  <a:srgbClr val="204C8E"/>
                </a:solidFill>
                <a:latin typeface="Inter Bold" pitchFamily="34" charset="0"/>
                <a:ea typeface="Inter Bold" pitchFamily="34" charset="-122"/>
                <a:cs typeface="Inter Bold" pitchFamily="34" charset="-120"/>
              </a:rPr>
              <a:t>Thank You!</a:t>
            </a:r>
            <a:endParaRPr lang="en-US" sz="6150" dirty="0"/>
          </a:p>
        </p:txBody>
      </p:sp>
      <p:sp>
        <p:nvSpPr>
          <p:cNvPr id="4" name="Text 1"/>
          <p:cNvSpPr/>
          <p:nvPr/>
        </p:nvSpPr>
        <p:spPr>
          <a:xfrm>
            <a:off x="793790" y="4102060"/>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For your attention and engagement during our presentation.</a:t>
            </a:r>
            <a:endParaRPr lang="en-US" sz="1750" dirty="0"/>
          </a:p>
        </p:txBody>
      </p:sp>
      <p:sp>
        <p:nvSpPr>
          <p:cNvPr id="5" name="Text 2"/>
          <p:cNvSpPr/>
          <p:nvPr/>
        </p:nvSpPr>
        <p:spPr>
          <a:xfrm>
            <a:off x="793790" y="4720114"/>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We hope you gained valuable insights into the fascinating world of ANNs and their potential in medical diagnostics.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688788"/>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4950BC"/>
                </a:solidFill>
                <a:latin typeface="Inter Bold" pitchFamily="34" charset="0"/>
                <a:ea typeface="Inter Bold" pitchFamily="34" charset="-122"/>
                <a:cs typeface="Inter Bold" pitchFamily="34" charset="-120"/>
              </a:rPr>
              <a:t>Group Members:</a:t>
            </a:r>
            <a:endParaRPr lang="en-US" sz="4450" dirty="0"/>
          </a:p>
        </p:txBody>
      </p:sp>
      <p:sp>
        <p:nvSpPr>
          <p:cNvPr id="3" name="Text 1"/>
          <p:cNvSpPr/>
          <p:nvPr/>
        </p:nvSpPr>
        <p:spPr>
          <a:xfrm>
            <a:off x="793790" y="3851196"/>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Hiba Mahdi</a:t>
            </a:r>
            <a:endParaRPr lang="en-US" sz="1750" dirty="0"/>
          </a:p>
        </p:txBody>
      </p:sp>
      <p:sp>
        <p:nvSpPr>
          <p:cNvPr id="4" name="Text 2"/>
          <p:cNvSpPr/>
          <p:nvPr/>
        </p:nvSpPr>
        <p:spPr>
          <a:xfrm>
            <a:off x="793790" y="4293394"/>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Sara AIi</a:t>
            </a:r>
            <a:endParaRPr lang="en-US" sz="1750" dirty="0"/>
          </a:p>
        </p:txBody>
      </p:sp>
      <p:sp>
        <p:nvSpPr>
          <p:cNvPr id="5" name="Text 3"/>
          <p:cNvSpPr/>
          <p:nvPr/>
        </p:nvSpPr>
        <p:spPr>
          <a:xfrm>
            <a:off x="793790" y="4735592"/>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Zeenah Shamil</a:t>
            </a:r>
            <a:endParaRPr lang="en-US" sz="1750" dirty="0"/>
          </a:p>
        </p:txBody>
      </p:sp>
      <p:sp>
        <p:nvSpPr>
          <p:cNvPr id="6" name="Text 4"/>
          <p:cNvSpPr/>
          <p:nvPr/>
        </p:nvSpPr>
        <p:spPr>
          <a:xfrm>
            <a:off x="793790" y="5177790"/>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Noor-AlHuda Ayad</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63554"/>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4950BC"/>
                </a:solidFill>
                <a:latin typeface="Inter Bold" pitchFamily="34" charset="0"/>
                <a:ea typeface="Inter Bold" pitchFamily="34" charset="-122"/>
                <a:cs typeface="Inter Bold" pitchFamily="34" charset="-120"/>
              </a:rPr>
              <a:t>Introduction to ANN</a:t>
            </a:r>
            <a:endParaRPr lang="en-US" sz="4450" dirty="0"/>
          </a:p>
        </p:txBody>
      </p:sp>
      <p:pic>
        <p:nvPicPr>
          <p:cNvPr id="3" name="Image 0" descr="preencoded.png">    </p:cNvPr>
          <p:cNvPicPr>
            <a:picLocks noChangeAspect="1"/>
          </p:cNvPicPr>
          <p:nvPr/>
        </p:nvPicPr>
        <p:blipFill>
          <a:blip r:embed="rId1"/>
          <a:stretch>
            <a:fillRect/>
          </a:stretch>
        </p:blipFill>
        <p:spPr>
          <a:xfrm>
            <a:off x="793790" y="3067645"/>
            <a:ext cx="4070271" cy="3143250"/>
          </a:xfrm>
          <a:prstGeom prst="rect">
            <a:avLst/>
          </a:prstGeom>
        </p:spPr>
      </p:pic>
      <p:sp>
        <p:nvSpPr>
          <p:cNvPr id="4" name="Text 1"/>
          <p:cNvSpPr/>
          <p:nvPr/>
        </p:nvSpPr>
        <p:spPr>
          <a:xfrm>
            <a:off x="5695950" y="3016568"/>
            <a:ext cx="814816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5" name="Text 2"/>
          <p:cNvSpPr/>
          <p:nvPr/>
        </p:nvSpPr>
        <p:spPr>
          <a:xfrm>
            <a:off x="5695950" y="3583543"/>
            <a:ext cx="8148161"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ANN algorithms are based on the structure of the brain neural network, the big picture in neural networks is how we go from having some data, throwing it into some algorithm and hoping for the best. But what happens inside that algorithm? This question is important to answer, for many reasons; one is that you otherwise “might just regard the inner workings of a neural network as a black box”.</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60239"/>
            <a:ext cx="6719292" cy="708779"/>
          </a:xfrm>
          <a:prstGeom prst="rect">
            <a:avLst/>
          </a:prstGeom>
          <a:noFill/>
          <a:ln/>
        </p:spPr>
        <p:txBody>
          <a:bodyPr wrap="none" lIns="0" tIns="0" rIns="0" bIns="0" rtlCol="0" anchor="t"/>
          <a:lstStyle/>
          <a:p>
            <a:pPr algn="l" indent="0" marL="0">
              <a:lnSpc>
                <a:spcPts val="5550"/>
              </a:lnSpc>
              <a:buNone/>
            </a:pPr>
            <a:r>
              <a:rPr lang="en-US" sz="4450" b="1" dirty="0">
                <a:solidFill>
                  <a:srgbClr val="4950BC"/>
                </a:solidFill>
                <a:latin typeface="Inter Bold" pitchFamily="34" charset="0"/>
                <a:ea typeface="Inter Bold" pitchFamily="34" charset="-122"/>
                <a:cs typeface="Inter Bold" pitchFamily="34" charset="-120"/>
              </a:rPr>
              <a:t>What is neural network?</a:t>
            </a:r>
            <a:endParaRPr lang="en-US" sz="4450" dirty="0"/>
          </a:p>
        </p:txBody>
      </p:sp>
      <p:pic>
        <p:nvPicPr>
          <p:cNvPr id="3" name="Image 0" descr="preencoded.png">    </p:cNvPr>
          <p:cNvPicPr>
            <a:picLocks noChangeAspect="1"/>
          </p:cNvPicPr>
          <p:nvPr/>
        </p:nvPicPr>
        <p:blipFill>
          <a:blip r:embed="rId1"/>
          <a:stretch>
            <a:fillRect/>
          </a:stretch>
        </p:blipFill>
        <p:spPr>
          <a:xfrm>
            <a:off x="793790" y="2264331"/>
            <a:ext cx="4613077" cy="3043118"/>
          </a:xfrm>
          <a:prstGeom prst="rect">
            <a:avLst/>
          </a:prstGeom>
        </p:spPr>
      </p:pic>
      <p:sp>
        <p:nvSpPr>
          <p:cNvPr id="4" name="Text 1"/>
          <p:cNvSpPr/>
          <p:nvPr/>
        </p:nvSpPr>
        <p:spPr>
          <a:xfrm>
            <a:off x="5967889" y="2213253"/>
            <a:ext cx="7876223"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5" name="Text 2"/>
          <p:cNvSpPr/>
          <p:nvPr/>
        </p:nvSpPr>
        <p:spPr>
          <a:xfrm>
            <a:off x="5967889" y="2780228"/>
            <a:ext cx="7876223"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 neural network is an algorithm inspired by the neurons in our brain. It is</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 designed to recognize patterns in complex data</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and often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performs the best when recognizing patterns in text, audio, images or video</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6" name="Text 3"/>
          <p:cNvSpPr/>
          <p:nvPr/>
        </p:nvSpPr>
        <p:spPr>
          <a:xfrm>
            <a:off x="793790" y="5817751"/>
            <a:ext cx="13042821" cy="14516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Such algorithms “learn” to perform tasks by considering examples, generally without being programmed with task-specific rules. For example, in image recognition task, they learn to identify images that contain cats by analyzing example images that have been manually labeled as “cat” or “no cat” and using the results “trained model” to identify cats in other images.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7235" y="596384"/>
            <a:ext cx="5265896" cy="658178"/>
          </a:xfrm>
          <a:prstGeom prst="rect">
            <a:avLst/>
          </a:prstGeom>
          <a:noFill/>
          <a:ln/>
        </p:spPr>
        <p:txBody>
          <a:bodyPr wrap="none" lIns="0" tIns="0" rIns="0" bIns="0" rtlCol="0" anchor="t"/>
          <a:lstStyle/>
          <a:p>
            <a:pPr algn="l" indent="0" marL="0">
              <a:lnSpc>
                <a:spcPts val="5150"/>
              </a:lnSpc>
              <a:buNone/>
            </a:pPr>
            <a:r>
              <a:rPr lang="en-US" sz="4100" b="1" dirty="0">
                <a:solidFill>
                  <a:srgbClr val="4950BC"/>
                </a:solidFill>
                <a:latin typeface="Inter Bold" pitchFamily="34" charset="0"/>
                <a:ea typeface="Inter Bold" pitchFamily="34" charset="-122"/>
                <a:cs typeface="Inter Bold" pitchFamily="34" charset="-120"/>
              </a:rPr>
              <a:t>Perceptron Model </a:t>
            </a:r>
            <a:endParaRPr lang="en-US" sz="4100" dirty="0"/>
          </a:p>
        </p:txBody>
      </p:sp>
      <p:pic>
        <p:nvPicPr>
          <p:cNvPr id="3" name="Image 0" descr="preencoded.png">    </p:cNvPr>
          <p:cNvPicPr>
            <a:picLocks noChangeAspect="1"/>
          </p:cNvPicPr>
          <p:nvPr/>
        </p:nvPicPr>
        <p:blipFill>
          <a:blip r:embed="rId1"/>
          <a:stretch>
            <a:fillRect/>
          </a:stretch>
        </p:blipFill>
        <p:spPr>
          <a:xfrm>
            <a:off x="737235" y="1807369"/>
            <a:ext cx="4094202" cy="2132648"/>
          </a:xfrm>
          <a:prstGeom prst="rect">
            <a:avLst/>
          </a:prstGeom>
        </p:spPr>
      </p:pic>
      <p:sp>
        <p:nvSpPr>
          <p:cNvPr id="4" name="Text 1"/>
          <p:cNvSpPr/>
          <p:nvPr/>
        </p:nvSpPr>
        <p:spPr>
          <a:xfrm>
            <a:off x="5392579" y="1759982"/>
            <a:ext cx="8508087" cy="1010841"/>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Perceptron algorithm is a simplest ANN architecture used for supervised learning of binary classifiers as single-layer neural network. They consist of four main parts including</a:t>
            </a:r>
            <a:pPr algn="l" indent="0" marL="0">
              <a:lnSpc>
                <a:spcPts val="2650"/>
              </a:lnSpc>
              <a:buNone/>
            </a:pPr>
            <a:r>
              <a:rPr lang="en-US" sz="1650" b="1" dirty="0">
                <a:solidFill>
                  <a:srgbClr val="272525"/>
                </a:solidFill>
                <a:latin typeface="Inter" pitchFamily="34" charset="0"/>
                <a:ea typeface="Inter" pitchFamily="34" charset="-122"/>
                <a:cs typeface="Inter" pitchFamily="34" charset="-120"/>
              </a:rPr>
              <a:t> input values</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a:t>
            </a:r>
            <a:pPr algn="l" indent="0" marL="0">
              <a:lnSpc>
                <a:spcPts val="2650"/>
              </a:lnSpc>
              <a:buNone/>
            </a:pPr>
            <a:r>
              <a:rPr lang="en-US" sz="1650" b="1" dirty="0">
                <a:solidFill>
                  <a:srgbClr val="272525"/>
                </a:solidFill>
                <a:latin typeface="Inter" pitchFamily="34" charset="0"/>
                <a:ea typeface="Inter" pitchFamily="34" charset="-122"/>
                <a:cs typeface="Inter" pitchFamily="34" charset="-120"/>
              </a:rPr>
              <a:t>weights </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and </a:t>
            </a:r>
            <a:pPr algn="l" indent="0" marL="0">
              <a:lnSpc>
                <a:spcPts val="2650"/>
              </a:lnSpc>
              <a:buNone/>
            </a:pPr>
            <a:r>
              <a:rPr lang="en-US" sz="1650" b="1" dirty="0">
                <a:solidFill>
                  <a:srgbClr val="272525"/>
                </a:solidFill>
                <a:latin typeface="Inter" pitchFamily="34" charset="0"/>
                <a:ea typeface="Inter" pitchFamily="34" charset="-122"/>
                <a:cs typeface="Inter" pitchFamily="34" charset="-120"/>
              </a:rPr>
              <a:t>bias</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a:t>
            </a:r>
            <a:pPr algn="l" indent="0" marL="0">
              <a:lnSpc>
                <a:spcPts val="2650"/>
              </a:lnSpc>
              <a:buNone/>
            </a:pPr>
            <a:r>
              <a:rPr lang="en-US" sz="1650" b="1" dirty="0">
                <a:solidFill>
                  <a:srgbClr val="272525"/>
                </a:solidFill>
                <a:latin typeface="Inter" pitchFamily="34" charset="0"/>
                <a:ea typeface="Inter" pitchFamily="34" charset="-122"/>
                <a:cs typeface="Inter" pitchFamily="34" charset="-120"/>
              </a:rPr>
              <a:t>net sum</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and an </a:t>
            </a:r>
            <a:pPr algn="l" indent="0" marL="0">
              <a:lnSpc>
                <a:spcPts val="2650"/>
              </a:lnSpc>
              <a:buNone/>
            </a:pPr>
            <a:r>
              <a:rPr lang="en-US" sz="1650" b="1" dirty="0">
                <a:solidFill>
                  <a:srgbClr val="272525"/>
                </a:solidFill>
                <a:latin typeface="Inter" pitchFamily="34" charset="0"/>
                <a:ea typeface="Inter" pitchFamily="34" charset="-122"/>
                <a:cs typeface="Inter" pitchFamily="34" charset="-120"/>
              </a:rPr>
              <a:t>activation function</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a:t>
            </a:r>
            <a:endParaRPr lang="en-US" sz="1650" dirty="0"/>
          </a:p>
        </p:txBody>
      </p:sp>
      <p:pic>
        <p:nvPicPr>
          <p:cNvPr id="5" name="Image 1" descr="preencoded.png">    </p:cNvPr>
          <p:cNvPicPr>
            <a:picLocks noChangeAspect="1"/>
          </p:cNvPicPr>
          <p:nvPr/>
        </p:nvPicPr>
        <p:blipFill>
          <a:blip r:embed="rId2"/>
          <a:stretch>
            <a:fillRect/>
          </a:stretch>
        </p:blipFill>
        <p:spPr>
          <a:xfrm>
            <a:off x="5392579" y="3007757"/>
            <a:ext cx="8346519" cy="671393"/>
          </a:xfrm>
          <a:prstGeom prst="rect">
            <a:avLst/>
          </a:prstGeom>
        </p:spPr>
      </p:pic>
      <p:sp>
        <p:nvSpPr>
          <p:cNvPr id="6" name="Text 2"/>
          <p:cNvSpPr/>
          <p:nvPr/>
        </p:nvSpPr>
        <p:spPr>
          <a:xfrm>
            <a:off x="737235" y="4492823"/>
            <a:ext cx="3893582" cy="328970"/>
          </a:xfrm>
          <a:prstGeom prst="rect">
            <a:avLst/>
          </a:prstGeom>
          <a:noFill/>
          <a:ln/>
        </p:spPr>
        <p:txBody>
          <a:bodyPr wrap="none" lIns="0" tIns="0" rIns="0" bIns="0" rtlCol="0" anchor="t"/>
          <a:lstStyle/>
          <a:p>
            <a:pPr algn="l" indent="0" marL="0">
              <a:lnSpc>
                <a:spcPts val="2550"/>
              </a:lnSpc>
              <a:buNone/>
            </a:pPr>
            <a:r>
              <a:rPr lang="en-US" sz="2050" b="1" dirty="0">
                <a:solidFill>
                  <a:srgbClr val="000000"/>
                </a:solidFill>
                <a:latin typeface="Inter Bold" pitchFamily="34" charset="0"/>
                <a:ea typeface="Inter Bold" pitchFamily="34" charset="-122"/>
                <a:cs typeface="Inter Bold" pitchFamily="34" charset="-120"/>
              </a:rPr>
              <a:t>How does a Perceptron work? </a:t>
            </a:r>
            <a:endParaRPr lang="en-US" sz="2050" dirty="0"/>
          </a:p>
        </p:txBody>
      </p:sp>
      <p:sp>
        <p:nvSpPr>
          <p:cNvPr id="7" name="Text 3"/>
          <p:cNvSpPr/>
          <p:nvPr/>
        </p:nvSpPr>
        <p:spPr>
          <a:xfrm>
            <a:off x="737235" y="5137666"/>
            <a:ext cx="13155930" cy="1010841"/>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The perceptron works by taking a set of input features, along with a constant 'bias' term and assigning weights to these inputs. The linear combination of the weights and inputs are taken. This linear combination is then fed through an  activation function that determines which class the set of inputs belongs to.</a:t>
            </a:r>
            <a:endParaRPr lang="en-US" sz="1650" dirty="0"/>
          </a:p>
        </p:txBody>
      </p:sp>
      <p:sp>
        <p:nvSpPr>
          <p:cNvPr id="8" name="Text 4"/>
          <p:cNvSpPr/>
          <p:nvPr/>
        </p:nvSpPr>
        <p:spPr>
          <a:xfrm>
            <a:off x="737235" y="6385441"/>
            <a:ext cx="13155930" cy="673894"/>
          </a:xfrm>
          <a:prstGeom prst="rect">
            <a:avLst/>
          </a:prstGeom>
          <a:noFill/>
          <a:ln/>
        </p:spPr>
        <p:txBody>
          <a:bodyPr wrap="square" lIns="0" tIns="0" rIns="0" bIns="0" rtlCol="0" anchor="t"/>
          <a:lstStyle/>
          <a:p>
            <a:pPr algn="l" indent="0" marL="0">
              <a:lnSpc>
                <a:spcPts val="2650"/>
              </a:lnSpc>
              <a:buNone/>
            </a:pPr>
            <a:r>
              <a:rPr lang="en-US" sz="1650" b="1" dirty="0">
                <a:solidFill>
                  <a:srgbClr val="4950BC"/>
                </a:solidFill>
                <a:latin typeface="Inter" pitchFamily="34" charset="0"/>
                <a:ea typeface="Inter" pitchFamily="34" charset="-122"/>
                <a:cs typeface="Inter" pitchFamily="34" charset="-120"/>
              </a:rPr>
              <a:t>NOTE: Weight values give the strength to the input features and will determine the influence input data has on the output product.</a:t>
            </a:r>
            <a:endParaRPr lang="en-US" sz="1650" dirty="0"/>
          </a:p>
        </p:txBody>
      </p:sp>
      <p:sp>
        <p:nvSpPr>
          <p:cNvPr id="9" name="Text 5"/>
          <p:cNvSpPr/>
          <p:nvPr/>
        </p:nvSpPr>
        <p:spPr>
          <a:xfrm>
            <a:off x="737235" y="7296269"/>
            <a:ext cx="13155930" cy="336947"/>
          </a:xfrm>
          <a:prstGeom prst="rect">
            <a:avLst/>
          </a:prstGeom>
          <a:noFill/>
          <a:ln/>
        </p:spPr>
        <p:txBody>
          <a:bodyPr wrap="none" lIns="0" tIns="0" rIns="0" bIns="0" rtlCol="0" anchor="t"/>
          <a:lstStyle/>
          <a:p>
            <a:pPr algn="l" indent="0" marL="0">
              <a:lnSpc>
                <a:spcPts val="2650"/>
              </a:lnSpc>
              <a:buNone/>
            </a:pPr>
            <a:r>
              <a:rPr lang="en-US" sz="1650" b="1" dirty="0">
                <a:solidFill>
                  <a:srgbClr val="4950BC"/>
                </a:solidFill>
                <a:latin typeface="Inter" pitchFamily="34" charset="0"/>
                <a:ea typeface="Inter" pitchFamily="34" charset="-122"/>
                <a:cs typeface="Inter" pitchFamily="34" charset="-120"/>
              </a:rPr>
              <a:t>While bias value gives the ability to shift the activation function curve up or down.</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12094"/>
            <a:ext cx="6248400" cy="708779"/>
          </a:xfrm>
          <a:prstGeom prst="rect">
            <a:avLst/>
          </a:prstGeom>
          <a:noFill/>
          <a:ln/>
        </p:spPr>
        <p:txBody>
          <a:bodyPr wrap="none" lIns="0" tIns="0" rIns="0" bIns="0" rtlCol="0" anchor="t"/>
          <a:lstStyle/>
          <a:p>
            <a:pPr algn="l" indent="0" marL="0">
              <a:lnSpc>
                <a:spcPts val="5550"/>
              </a:lnSpc>
              <a:buNone/>
            </a:pPr>
            <a:r>
              <a:rPr lang="en-US" sz="4450" b="1" dirty="0">
                <a:solidFill>
                  <a:srgbClr val="4950BC"/>
                </a:solidFill>
                <a:latin typeface="Inter Bold" pitchFamily="34" charset="0"/>
                <a:ea typeface="Inter Bold" pitchFamily="34" charset="-122"/>
                <a:cs typeface="Inter Bold" pitchFamily="34" charset="-120"/>
              </a:rPr>
              <a:t>Multi-layer Perceptron</a:t>
            </a:r>
            <a:endParaRPr lang="en-US" sz="4450" dirty="0"/>
          </a:p>
        </p:txBody>
      </p:sp>
      <p:pic>
        <p:nvPicPr>
          <p:cNvPr id="3" name="Image 0" descr="preencoded.png">    </p:cNvPr>
          <p:cNvPicPr>
            <a:picLocks noChangeAspect="1"/>
          </p:cNvPicPr>
          <p:nvPr/>
        </p:nvPicPr>
        <p:blipFill>
          <a:blip r:embed="rId1"/>
          <a:stretch>
            <a:fillRect/>
          </a:stretch>
        </p:blipFill>
        <p:spPr>
          <a:xfrm>
            <a:off x="793790" y="2816185"/>
            <a:ext cx="3799284" cy="2665095"/>
          </a:xfrm>
          <a:prstGeom prst="rect">
            <a:avLst/>
          </a:prstGeom>
        </p:spPr>
      </p:pic>
      <p:sp>
        <p:nvSpPr>
          <p:cNvPr id="4" name="Text 1"/>
          <p:cNvSpPr/>
          <p:nvPr/>
        </p:nvSpPr>
        <p:spPr>
          <a:xfrm>
            <a:off x="5424011" y="2765108"/>
            <a:ext cx="842010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Input Layer- receives the input as data from the dataset.</a:t>
            </a:r>
            <a:endParaRPr lang="en-US" sz="1750" dirty="0"/>
          </a:p>
        </p:txBody>
      </p:sp>
      <p:sp>
        <p:nvSpPr>
          <p:cNvPr id="5" name="Text 2"/>
          <p:cNvSpPr/>
          <p:nvPr/>
        </p:nvSpPr>
        <p:spPr>
          <a:xfrm>
            <a:off x="5424011" y="3207306"/>
            <a:ext cx="842010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Output Layer - Give the output as a prediction from the model.</a:t>
            </a:r>
            <a:endParaRPr lang="en-US" sz="1750" dirty="0"/>
          </a:p>
        </p:txBody>
      </p:sp>
      <p:sp>
        <p:nvSpPr>
          <p:cNvPr id="6" name="Text 3"/>
          <p:cNvSpPr/>
          <p:nvPr/>
        </p:nvSpPr>
        <p:spPr>
          <a:xfrm>
            <a:off x="5424011" y="3649504"/>
            <a:ext cx="842010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Hidden Layers- Any layer between Input and Output layer.</a:t>
            </a:r>
            <a:endParaRPr lang="en-US" sz="1750" dirty="0"/>
          </a:p>
        </p:txBody>
      </p:sp>
      <p:sp>
        <p:nvSpPr>
          <p:cNvPr id="7" name="Text 4"/>
          <p:cNvSpPr/>
          <p:nvPr/>
        </p:nvSpPr>
        <p:spPr>
          <a:xfrm>
            <a:off x="793790" y="5991582"/>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 single perceptron won’t be enough to learn complicated systems. Thus for complicated problems, we need to expand the single perceptron, to create a multi-layer perceptron model by connecting layers of perceptrons.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1752" y="535662"/>
            <a:ext cx="4870132" cy="608648"/>
          </a:xfrm>
          <a:prstGeom prst="rect">
            <a:avLst/>
          </a:prstGeom>
          <a:noFill/>
          <a:ln/>
        </p:spPr>
        <p:txBody>
          <a:bodyPr wrap="none" lIns="0" tIns="0" rIns="0" bIns="0" rtlCol="0" anchor="t"/>
          <a:lstStyle/>
          <a:p>
            <a:pPr algn="l" indent="0" marL="0">
              <a:lnSpc>
                <a:spcPts val="4750"/>
              </a:lnSpc>
              <a:buNone/>
            </a:pPr>
            <a:r>
              <a:rPr lang="en-US" sz="3800" b="1" dirty="0">
                <a:solidFill>
                  <a:srgbClr val="4950BC"/>
                </a:solidFill>
                <a:latin typeface="Inter Bold" pitchFamily="34" charset="0"/>
                <a:ea typeface="Inter Bold" pitchFamily="34" charset="-122"/>
                <a:cs typeface="Inter Bold" pitchFamily="34" charset="-120"/>
              </a:rPr>
              <a:t>Activation Function</a:t>
            </a:r>
            <a:endParaRPr lang="en-US" sz="3800" dirty="0"/>
          </a:p>
        </p:txBody>
      </p:sp>
      <p:sp>
        <p:nvSpPr>
          <p:cNvPr id="3" name="Text 1"/>
          <p:cNvSpPr/>
          <p:nvPr/>
        </p:nvSpPr>
        <p:spPr>
          <a:xfrm>
            <a:off x="681752" y="1533882"/>
            <a:ext cx="13266896" cy="623173"/>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is a small but crucial component inside each neuron of a neural network. After the neuron adds up all its inputs, it decides what the output should be. It's a "gatekeeper" that determines whether and how strongly the neuron should "fire."</a:t>
            </a:r>
            <a:endParaRPr lang="en-US" sz="1500" dirty="0"/>
          </a:p>
        </p:txBody>
      </p:sp>
      <p:sp>
        <p:nvSpPr>
          <p:cNvPr id="4" name="Text 2"/>
          <p:cNvSpPr/>
          <p:nvPr/>
        </p:nvSpPr>
        <p:spPr>
          <a:xfrm>
            <a:off x="681752" y="2449235"/>
            <a:ext cx="5570339" cy="365165"/>
          </a:xfrm>
          <a:prstGeom prst="rect">
            <a:avLst/>
          </a:prstGeom>
          <a:noFill/>
          <a:ln/>
        </p:spPr>
        <p:txBody>
          <a:bodyPr wrap="none" lIns="0" tIns="0" rIns="0" bIns="0" rtlCol="0" anchor="t"/>
          <a:lstStyle/>
          <a:p>
            <a:pPr algn="l" indent="0" marL="0">
              <a:lnSpc>
                <a:spcPts val="2850"/>
              </a:lnSpc>
              <a:buNone/>
            </a:pPr>
            <a:r>
              <a:rPr lang="en-US" sz="2300" b="1" dirty="0">
                <a:solidFill>
                  <a:srgbClr val="000000"/>
                </a:solidFill>
                <a:latin typeface="Inter Bold" pitchFamily="34" charset="0"/>
                <a:ea typeface="Inter Bold" pitchFamily="34" charset="-122"/>
                <a:cs typeface="Inter Bold" pitchFamily="34" charset="-120"/>
              </a:rPr>
              <a:t>Sigmoid or Logistic Activation Function</a:t>
            </a:r>
            <a:endParaRPr lang="en-US" sz="2300" dirty="0"/>
          </a:p>
        </p:txBody>
      </p:sp>
      <p:pic>
        <p:nvPicPr>
          <p:cNvPr id="5" name="Image 0" descr="preencoded.png">    </p:cNvPr>
          <p:cNvPicPr>
            <a:picLocks noChangeAspect="1"/>
          </p:cNvPicPr>
          <p:nvPr/>
        </p:nvPicPr>
        <p:blipFill>
          <a:blip r:embed="rId1"/>
          <a:stretch>
            <a:fillRect/>
          </a:stretch>
        </p:blipFill>
        <p:spPr>
          <a:xfrm>
            <a:off x="681752" y="3325654"/>
            <a:ext cx="4014192" cy="2676049"/>
          </a:xfrm>
          <a:prstGeom prst="rect">
            <a:avLst/>
          </a:prstGeom>
        </p:spPr>
      </p:pic>
      <p:sp>
        <p:nvSpPr>
          <p:cNvPr id="6" name="Text 3"/>
          <p:cNvSpPr/>
          <p:nvPr/>
        </p:nvSpPr>
        <p:spPr>
          <a:xfrm>
            <a:off x="5178862" y="3281839"/>
            <a:ext cx="4104918" cy="934760"/>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Sigmoid functions are mathematical functions that share similar properties and they have S-shaped curves.</a:t>
            </a:r>
            <a:endParaRPr lang="en-US" sz="1500" dirty="0"/>
          </a:p>
        </p:txBody>
      </p:sp>
      <p:pic>
        <p:nvPicPr>
          <p:cNvPr id="7" name="Image 1" descr="preencoded.png">    </p:cNvPr>
          <p:cNvPicPr>
            <a:picLocks noChangeAspect="1"/>
          </p:cNvPicPr>
          <p:nvPr/>
        </p:nvPicPr>
        <p:blipFill>
          <a:blip r:embed="rId2"/>
          <a:stretch>
            <a:fillRect/>
          </a:stretch>
        </p:blipFill>
        <p:spPr>
          <a:xfrm>
            <a:off x="5178862" y="4435673"/>
            <a:ext cx="1774865" cy="653058"/>
          </a:xfrm>
          <a:prstGeom prst="rect">
            <a:avLst/>
          </a:prstGeom>
        </p:spPr>
      </p:pic>
      <p:sp>
        <p:nvSpPr>
          <p:cNvPr id="8" name="Text 4"/>
          <p:cNvSpPr/>
          <p:nvPr/>
        </p:nvSpPr>
        <p:spPr>
          <a:xfrm>
            <a:off x="5178862" y="5307806"/>
            <a:ext cx="4104918" cy="623173"/>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It maps the feature space into probability functions.</a:t>
            </a:r>
            <a:endParaRPr lang="en-US" sz="1500" dirty="0"/>
          </a:p>
        </p:txBody>
      </p:sp>
      <p:sp>
        <p:nvSpPr>
          <p:cNvPr id="9" name="Text 5"/>
          <p:cNvSpPr/>
          <p:nvPr/>
        </p:nvSpPr>
        <p:spPr>
          <a:xfrm>
            <a:off x="9766697" y="3281839"/>
            <a:ext cx="4196953" cy="1869519"/>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The main reason we use sigmoid function is because it exists between (0 to 1).</a:t>
            </a:r>
            <a:endParaRPr lang="en-US" sz="1500" dirty="0"/>
          </a:p>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Therefore, it is especially used for models where we have to predict the probability as an output. Since probability of anything exists only between the range of 0 and 1.</a:t>
            </a:r>
            <a:endParaRPr lang="en-US" sz="1500" dirty="0"/>
          </a:p>
        </p:txBody>
      </p:sp>
      <p:sp>
        <p:nvSpPr>
          <p:cNvPr id="10" name="Shape 6"/>
          <p:cNvSpPr/>
          <p:nvPr/>
        </p:nvSpPr>
        <p:spPr>
          <a:xfrm>
            <a:off x="681752" y="6439852"/>
            <a:ext cx="13266896" cy="1315641"/>
          </a:xfrm>
          <a:prstGeom prst="roundRect">
            <a:avLst>
              <a:gd name="adj" fmla="val 6219"/>
            </a:avLst>
          </a:prstGeom>
          <a:noFill/>
          <a:ln w="7620">
            <a:solidFill>
              <a:srgbClr val="000000">
                <a:alpha val="8000"/>
              </a:srgbClr>
            </a:solidFill>
            <a:prstDash val="solid"/>
          </a:ln>
        </p:spPr>
      </p:sp>
      <p:sp>
        <p:nvSpPr>
          <p:cNvPr id="11" name="Shape 7"/>
          <p:cNvSpPr/>
          <p:nvPr/>
        </p:nvSpPr>
        <p:spPr>
          <a:xfrm>
            <a:off x="689372" y="6447473"/>
            <a:ext cx="13251656" cy="1300401"/>
          </a:xfrm>
          <a:prstGeom prst="rect">
            <a:avLst/>
          </a:prstGeom>
          <a:solidFill>
            <a:srgbClr val="FFFFFF">
              <a:alpha val="4000"/>
            </a:srgbClr>
          </a:solidFill>
          <a:ln/>
        </p:spPr>
      </p:sp>
      <p:sp>
        <p:nvSpPr>
          <p:cNvPr id="12" name="Text 8"/>
          <p:cNvSpPr/>
          <p:nvPr/>
        </p:nvSpPr>
        <p:spPr>
          <a:xfrm>
            <a:off x="884277" y="6571893"/>
            <a:ext cx="7454146" cy="934760"/>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When x is really large (goes to infinity), the output will be close to 1</a:t>
            </a:r>
            <a:endParaRPr lang="en-US" sz="1500" dirty="0"/>
          </a:p>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When x is really small (goes to -infinity), the output will be close to 0</a:t>
            </a:r>
            <a:endParaRPr lang="en-US" sz="1500" dirty="0"/>
          </a:p>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When x is 0, the output will be ½ </a:t>
            </a:r>
            <a:endParaRPr lang="en-US" sz="1500" dirty="0"/>
          </a:p>
        </p:txBody>
      </p:sp>
      <p:sp>
        <p:nvSpPr>
          <p:cNvPr id="13" name="Text 9"/>
          <p:cNvSpPr/>
          <p:nvPr/>
        </p:nvSpPr>
        <p:spPr>
          <a:xfrm>
            <a:off x="8735616" y="6571893"/>
            <a:ext cx="5010626" cy="311587"/>
          </a:xfrm>
          <a:prstGeom prst="rect">
            <a:avLst/>
          </a:prstGeom>
          <a:noFill/>
          <a:ln/>
        </p:spPr>
        <p:txBody>
          <a:bodyPr wrap="none" lIns="0" tIns="0" rIns="0" bIns="0" rtlCol="0" anchor="t"/>
          <a:lstStyle/>
          <a:p>
            <a:pPr algn="l" indent="0" marL="0">
              <a:lnSpc>
                <a:spcPts val="2450"/>
              </a:lnSpc>
              <a:buNone/>
            </a:pPr>
            <a:r>
              <a:rPr lang="en-US" sz="1500" b="1" i="1" dirty="0">
                <a:solidFill>
                  <a:srgbClr val="272525"/>
                </a:solidFill>
                <a:latin typeface="Inter" pitchFamily="34" charset="0"/>
                <a:ea typeface="Inter" pitchFamily="34" charset="-122"/>
                <a:cs typeface="Inter" pitchFamily="34" charset="-120"/>
              </a:rPr>
              <a:t>It uses exponential</a:t>
            </a:r>
            <a:endParaRPr lang="en-US" sz="1500" dirty="0"/>
          </a:p>
        </p:txBody>
      </p:sp>
      <p:sp>
        <p:nvSpPr>
          <p:cNvPr id="14" name="Text 10"/>
          <p:cNvSpPr/>
          <p:nvPr/>
        </p:nvSpPr>
        <p:spPr>
          <a:xfrm>
            <a:off x="8735616" y="7000280"/>
            <a:ext cx="5010626" cy="623173"/>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That means a nonlinear relationship ensures most points to be either close to 0 or 1.</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846659"/>
            <a:ext cx="7385923" cy="708779"/>
          </a:xfrm>
          <a:prstGeom prst="rect">
            <a:avLst/>
          </a:prstGeom>
          <a:noFill/>
          <a:ln/>
        </p:spPr>
        <p:txBody>
          <a:bodyPr wrap="none" lIns="0" tIns="0" rIns="0" bIns="0" rtlCol="0" anchor="t"/>
          <a:lstStyle/>
          <a:p>
            <a:pPr algn="l" indent="0" marL="0">
              <a:lnSpc>
                <a:spcPts val="5550"/>
              </a:lnSpc>
              <a:buNone/>
            </a:pPr>
            <a:r>
              <a:rPr lang="en-US" sz="4450" b="1" dirty="0">
                <a:solidFill>
                  <a:srgbClr val="4950BC"/>
                </a:solidFill>
                <a:latin typeface="Inter Bold" pitchFamily="34" charset="0"/>
                <a:ea typeface="Inter Bold" pitchFamily="34" charset="-122"/>
                <a:cs typeface="Inter Bold" pitchFamily="34" charset="-120"/>
              </a:rPr>
              <a:t>Neurons Activation in ANN</a:t>
            </a:r>
            <a:endParaRPr lang="en-US" sz="4450" dirty="0"/>
          </a:p>
        </p:txBody>
      </p:sp>
      <p:sp>
        <p:nvSpPr>
          <p:cNvPr id="3" name="Text 1"/>
          <p:cNvSpPr/>
          <p:nvPr/>
        </p:nvSpPr>
        <p:spPr>
          <a:xfrm>
            <a:off x="793790" y="3009067"/>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When we say neuron, all we want to think about it is “a thing that holds a </a:t>
            </a:r>
            <a:pPr algn="l" indent="0" marL="0">
              <a:lnSpc>
                <a:spcPts val="2850"/>
              </a:lnSpc>
              <a:buNone/>
            </a:pPr>
            <a:r>
              <a:rPr lang="en-US" sz="1750" b="1" i="1" dirty="0">
                <a:solidFill>
                  <a:srgbClr val="272525"/>
                </a:solidFill>
                <a:latin typeface="Inter" pitchFamily="34" charset="0"/>
                <a:ea typeface="Inter" pitchFamily="34" charset="-122"/>
                <a:cs typeface="Inter" pitchFamily="34" charset="-120"/>
              </a:rPr>
              <a:t>number</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Specifically, a number between </a:t>
            </a:r>
            <a:pPr algn="l" indent="0" marL="0">
              <a:lnSpc>
                <a:spcPts val="2850"/>
              </a:lnSpc>
              <a:buNone/>
            </a:pPr>
            <a:r>
              <a:rPr lang="en-US" sz="1750" b="1" i="1" dirty="0">
                <a:solidFill>
                  <a:srgbClr val="272525"/>
                </a:solidFill>
                <a:latin typeface="Inter" pitchFamily="34" charset="0"/>
                <a:ea typeface="Inter" pitchFamily="34" charset="-122"/>
                <a:cs typeface="Inter" pitchFamily="34" charset="-120"/>
              </a:rPr>
              <a:t>0.0 and 1.0</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Neural networks are really just a bunch of neurons connected together.</a:t>
            </a:r>
            <a:endParaRPr lang="en-US" sz="1750" dirty="0"/>
          </a:p>
        </p:txBody>
      </p:sp>
      <p:sp>
        <p:nvSpPr>
          <p:cNvPr id="4" name="Text 2"/>
          <p:cNvSpPr/>
          <p:nvPr/>
        </p:nvSpPr>
        <p:spPr>
          <a:xfrm>
            <a:off x="793790" y="3814167"/>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This number inside the neuron is called the “</a:t>
            </a:r>
            <a:pPr algn="l" indent="0" marL="0">
              <a:lnSpc>
                <a:spcPts val="2850"/>
              </a:lnSpc>
              <a:buNone/>
            </a:pPr>
            <a:r>
              <a:rPr lang="en-US" sz="1750" b="1" i="1" dirty="0">
                <a:solidFill>
                  <a:srgbClr val="272525"/>
                </a:solidFill>
                <a:latin typeface="Inter" pitchFamily="34" charset="0"/>
                <a:ea typeface="Inter" pitchFamily="34" charset="-122"/>
                <a:cs typeface="Inter" pitchFamily="34" charset="-120"/>
              </a:rPr>
              <a:t>activation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of that neuron, and the image you might have in your mind is that each neuron is lit up when its </a:t>
            </a:r>
            <a:pPr algn="l" indent="0" marL="0">
              <a:lnSpc>
                <a:spcPts val="2850"/>
              </a:lnSpc>
              <a:buNone/>
            </a:pPr>
            <a:r>
              <a:rPr lang="en-US" sz="1750" b="1" i="1" dirty="0">
                <a:solidFill>
                  <a:srgbClr val="272525"/>
                </a:solidFill>
                <a:latin typeface="Inter" pitchFamily="34" charset="0"/>
                <a:ea typeface="Inter" pitchFamily="34" charset="-122"/>
                <a:cs typeface="Inter" pitchFamily="34" charset="-120"/>
              </a:rPr>
              <a:t>activation is a high number</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a:t>
            </a:r>
            <a:endParaRPr lang="en-US" sz="1750" dirty="0"/>
          </a:p>
        </p:txBody>
      </p:sp>
      <p:pic>
        <p:nvPicPr>
          <p:cNvPr id="5" name="Image 0" descr="preencoded.png">    </p:cNvPr>
          <p:cNvPicPr>
            <a:picLocks noChangeAspect="1"/>
          </p:cNvPicPr>
          <p:nvPr/>
        </p:nvPicPr>
        <p:blipFill>
          <a:blip r:embed="rId1"/>
          <a:stretch>
            <a:fillRect/>
          </a:stretch>
        </p:blipFill>
        <p:spPr>
          <a:xfrm>
            <a:off x="1942267" y="4795123"/>
            <a:ext cx="10745867" cy="158769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06479" y="493990"/>
            <a:ext cx="4844891" cy="362903"/>
          </a:xfrm>
          <a:prstGeom prst="rect">
            <a:avLst/>
          </a:prstGeom>
          <a:noFill/>
          <a:ln/>
        </p:spPr>
        <p:txBody>
          <a:bodyPr wrap="none" lIns="0" tIns="0" rIns="0" bIns="0" rtlCol="0" anchor="t"/>
          <a:lstStyle/>
          <a:p>
            <a:pPr algn="l" indent="0" marL="0">
              <a:lnSpc>
                <a:spcPts val="2850"/>
              </a:lnSpc>
              <a:buNone/>
            </a:pPr>
            <a:r>
              <a:rPr lang="en-US" sz="2250" b="1" dirty="0">
                <a:solidFill>
                  <a:srgbClr val="4950BC"/>
                </a:solidFill>
                <a:latin typeface="Inter Bold" pitchFamily="34" charset="0"/>
                <a:ea typeface="Inter Bold" pitchFamily="34" charset="-122"/>
                <a:cs typeface="Inter Bold" pitchFamily="34" charset="-120"/>
              </a:rPr>
              <a:t>The Structure of a Neural Network</a:t>
            </a:r>
            <a:endParaRPr lang="en-US" sz="2250" dirty="0"/>
          </a:p>
        </p:txBody>
      </p:sp>
      <p:sp>
        <p:nvSpPr>
          <p:cNvPr id="3" name="Text 1"/>
          <p:cNvSpPr/>
          <p:nvPr/>
        </p:nvSpPr>
        <p:spPr>
          <a:xfrm>
            <a:off x="406479" y="903327"/>
            <a:ext cx="3802856" cy="217646"/>
          </a:xfrm>
          <a:prstGeom prst="rect">
            <a:avLst/>
          </a:prstGeom>
          <a:noFill/>
          <a:ln/>
        </p:spPr>
        <p:txBody>
          <a:bodyPr wrap="none" lIns="0" tIns="0" rIns="0" bIns="0" rtlCol="0" anchor="t"/>
          <a:lstStyle/>
          <a:p>
            <a:pPr algn="l" indent="0" marL="0">
              <a:lnSpc>
                <a:spcPts val="1700"/>
              </a:lnSpc>
              <a:buNone/>
            </a:pPr>
            <a:r>
              <a:rPr lang="en-US" sz="1350" b="1" dirty="0">
                <a:solidFill>
                  <a:srgbClr val="5E98F1"/>
                </a:solidFill>
                <a:latin typeface="Inter Bold" pitchFamily="34" charset="0"/>
                <a:ea typeface="Inter Bold" pitchFamily="34" charset="-122"/>
                <a:cs typeface="Inter Bold" pitchFamily="34" charset="-120"/>
              </a:rPr>
              <a:t>Fully-connected Feedforward Network</a:t>
            </a:r>
            <a:pPr algn="l" indent="0" marL="0">
              <a:lnSpc>
                <a:spcPts val="1700"/>
              </a:lnSpc>
              <a:buNone/>
            </a:pPr>
            <a:r>
              <a:rPr lang="en-US" sz="1350" b="1" dirty="0">
                <a:solidFill>
                  <a:srgbClr val="000000"/>
                </a:solidFill>
                <a:latin typeface="Inter Bold" pitchFamily="34" charset="0"/>
                <a:ea typeface="Inter Bold" pitchFamily="34" charset="-122"/>
                <a:cs typeface="Inter Bold" pitchFamily="34" charset="-120"/>
              </a:rPr>
              <a:t> (FFN)</a:t>
            </a:r>
            <a:endParaRPr lang="en-US" sz="1350" dirty="0"/>
          </a:p>
        </p:txBody>
      </p:sp>
      <p:sp>
        <p:nvSpPr>
          <p:cNvPr id="4" name="Text 2"/>
          <p:cNvSpPr/>
          <p:nvPr/>
        </p:nvSpPr>
        <p:spPr>
          <a:xfrm>
            <a:off x="406479" y="1295162"/>
            <a:ext cx="13817441" cy="232172"/>
          </a:xfrm>
          <a:prstGeom prst="rect">
            <a:avLst/>
          </a:prstGeom>
          <a:noFill/>
          <a:ln/>
        </p:spPr>
        <p:txBody>
          <a:bodyPr wrap="none" lIns="0" tIns="0" rIns="0" bIns="0" rtlCol="0" anchor="t"/>
          <a:lstStyle/>
          <a:p>
            <a:pPr algn="l" indent="0" marL="0">
              <a:lnSpc>
                <a:spcPts val="1800"/>
              </a:lnSpc>
              <a:buNone/>
            </a:pPr>
            <a:r>
              <a:rPr lang="en-US" sz="1100" b="1" dirty="0">
                <a:solidFill>
                  <a:srgbClr val="272525"/>
                </a:solidFill>
                <a:latin typeface="Inter" pitchFamily="34" charset="0"/>
                <a:ea typeface="Inter" pitchFamily="34" charset="-122"/>
                <a:cs typeface="Inter" pitchFamily="34" charset="-120"/>
              </a:rPr>
              <a:t>The Input Layer</a:t>
            </a:r>
            <a:endParaRPr lang="en-US" sz="1100" dirty="0"/>
          </a:p>
        </p:txBody>
      </p:sp>
      <p:sp>
        <p:nvSpPr>
          <p:cNvPr id="5" name="Text 3"/>
          <p:cNvSpPr/>
          <p:nvPr/>
        </p:nvSpPr>
        <p:spPr>
          <a:xfrm>
            <a:off x="406479" y="1657945"/>
            <a:ext cx="13817441" cy="148590"/>
          </a:xfrm>
          <a:prstGeom prst="rect">
            <a:avLst/>
          </a:prstGeom>
          <a:noFill/>
          <a:ln/>
        </p:spPr>
        <p:txBody>
          <a:bodyPr wrap="none" lIns="0" tIns="0" rIns="0" bIns="0" rtlCol="0" anchor="t"/>
          <a:lstStyle/>
          <a:p>
            <a:pPr algn="l" indent="0" marL="0">
              <a:lnSpc>
                <a:spcPts val="1150"/>
              </a:lnSpc>
              <a:buNone/>
            </a:pPr>
            <a:r>
              <a:rPr lang="en-US" sz="700" b="1" dirty="0">
                <a:solidFill>
                  <a:srgbClr val="272525"/>
                </a:solidFill>
                <a:latin typeface="Inter" pitchFamily="34" charset="0"/>
                <a:ea typeface="Inter" pitchFamily="34" charset="-122"/>
                <a:cs typeface="Inter" pitchFamily="34" charset="-120"/>
              </a:rPr>
              <a:t>Purpose:</a:t>
            </a:r>
            <a:pPr algn="l" indent="0" marL="0">
              <a:lnSpc>
                <a:spcPts val="1150"/>
              </a:lnSpc>
              <a:buNone/>
            </a:pPr>
            <a:r>
              <a:rPr lang="en-US" sz="700" dirty="0">
                <a:solidFill>
                  <a:srgbClr val="272525"/>
                </a:solidFill>
                <a:latin typeface="Inter" pitchFamily="34" charset="0"/>
                <a:ea typeface="Inter" pitchFamily="34" charset="-122"/>
                <a:cs typeface="Inter" pitchFamily="34" charset="-120"/>
              </a:rPr>
              <a:t> This is the </a:t>
            </a:r>
            <a:pPr algn="l" indent="0" marL="0">
              <a:lnSpc>
                <a:spcPts val="1150"/>
              </a:lnSpc>
              <a:buNone/>
            </a:pPr>
            <a:r>
              <a:rPr lang="en-US" sz="700" b="1" dirty="0">
                <a:solidFill>
                  <a:srgbClr val="272525"/>
                </a:solidFill>
                <a:latin typeface="Inter" pitchFamily="34" charset="0"/>
                <a:ea typeface="Inter" pitchFamily="34" charset="-122"/>
                <a:cs typeface="Inter" pitchFamily="34" charset="-120"/>
              </a:rPr>
              <a:t>entry </a:t>
            </a:r>
            <a:pPr algn="l" indent="0" marL="0">
              <a:lnSpc>
                <a:spcPts val="1150"/>
              </a:lnSpc>
              <a:buNone/>
            </a:pPr>
            <a:r>
              <a:rPr lang="en-US" sz="700" dirty="0">
                <a:solidFill>
                  <a:srgbClr val="272525"/>
                </a:solidFill>
                <a:latin typeface="Inter" pitchFamily="34" charset="0"/>
                <a:ea typeface="Inter" pitchFamily="34" charset="-122"/>
                <a:cs typeface="Inter" pitchFamily="34" charset="-120"/>
              </a:rPr>
              <a:t>point for your data. Its job is to receive the gene expression values for a single patient sample.</a:t>
            </a:r>
            <a:endParaRPr lang="en-US" sz="700" dirty="0"/>
          </a:p>
        </p:txBody>
      </p:sp>
      <p:sp>
        <p:nvSpPr>
          <p:cNvPr id="6" name="Text 4"/>
          <p:cNvSpPr/>
          <p:nvPr/>
        </p:nvSpPr>
        <p:spPr>
          <a:xfrm>
            <a:off x="406479" y="1937147"/>
            <a:ext cx="13817441" cy="185857"/>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272525"/>
                </a:solidFill>
                <a:latin typeface="Inter" pitchFamily="34" charset="0"/>
                <a:ea typeface="Inter" pitchFamily="34" charset="-122"/>
                <a:cs typeface="Inter" pitchFamily="34" charset="-120"/>
              </a:rPr>
              <a:t>Structure:</a:t>
            </a:r>
            <a:pPr algn="l" indent="0" marL="0">
              <a:lnSpc>
                <a:spcPts val="1450"/>
              </a:lnSpc>
              <a:buNone/>
            </a:pPr>
            <a:r>
              <a:rPr lang="en-US" sz="900" dirty="0">
                <a:solidFill>
                  <a:srgbClr val="272525"/>
                </a:solidFill>
                <a:latin typeface="Inter" pitchFamily="34" charset="0"/>
                <a:ea typeface="Inter" pitchFamily="34" charset="-122"/>
                <a:cs typeface="Inter" pitchFamily="34" charset="-120"/>
              </a:rPr>
              <a:t> It consists of </a:t>
            </a:r>
            <a:pPr algn="l" indent="0" marL="0">
              <a:lnSpc>
                <a:spcPts val="1450"/>
              </a:lnSpc>
              <a:buNone/>
            </a:pPr>
            <a:r>
              <a:rPr lang="en-US" sz="900" b="1" dirty="0">
                <a:solidFill>
                  <a:srgbClr val="272525"/>
                </a:solidFill>
                <a:latin typeface="Inter" pitchFamily="34" charset="0"/>
                <a:ea typeface="Inter" pitchFamily="34" charset="-122"/>
                <a:cs typeface="Inter" pitchFamily="34" charset="-120"/>
              </a:rPr>
              <a:t>100 neurons</a:t>
            </a:r>
            <a:pPr algn="l" indent="0" marL="0">
              <a:lnSpc>
                <a:spcPts val="1450"/>
              </a:lnSpc>
              <a:buNone/>
            </a:pPr>
            <a:r>
              <a:rPr lang="en-US" sz="900" dirty="0">
                <a:solidFill>
                  <a:srgbClr val="272525"/>
                </a:solidFill>
                <a:latin typeface="Inter" pitchFamily="34" charset="0"/>
                <a:ea typeface="Inter" pitchFamily="34" charset="-122"/>
                <a:cs typeface="Inter" pitchFamily="34" charset="-120"/>
              </a:rPr>
              <a:t>.</a:t>
            </a:r>
            <a:endParaRPr lang="en-US" sz="900" dirty="0"/>
          </a:p>
        </p:txBody>
      </p:sp>
      <p:sp>
        <p:nvSpPr>
          <p:cNvPr id="7" name="Text 5"/>
          <p:cNvSpPr/>
          <p:nvPr/>
        </p:nvSpPr>
        <p:spPr>
          <a:xfrm>
            <a:off x="406479" y="2163604"/>
            <a:ext cx="13817441" cy="185857"/>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272525"/>
                </a:solidFill>
                <a:latin typeface="Inter" pitchFamily="34" charset="0"/>
                <a:ea typeface="Inter" pitchFamily="34" charset="-122"/>
                <a:cs typeface="Inter" pitchFamily="34" charset="-120"/>
              </a:rPr>
              <a:t>Why 100?</a:t>
            </a:r>
            <a:pPr algn="l" indent="0" marL="0">
              <a:lnSpc>
                <a:spcPts val="1450"/>
              </a:lnSpc>
              <a:buNone/>
            </a:pPr>
            <a:r>
              <a:rPr lang="en-US" sz="900" dirty="0">
                <a:solidFill>
                  <a:srgbClr val="272525"/>
                </a:solidFill>
                <a:latin typeface="Inter" pitchFamily="34" charset="0"/>
                <a:ea typeface="Inter" pitchFamily="34" charset="-122"/>
                <a:cs typeface="Inter" pitchFamily="34" charset="-120"/>
              </a:rPr>
              <a:t> Because in our feature selection step intelligently reduced the initial 7,129 genes down to the 100 most statistically significant ones. Each neuron in this input layer corresponds to one of these top 100 genes.</a:t>
            </a:r>
            <a:endParaRPr lang="en-US" sz="900" dirty="0"/>
          </a:p>
        </p:txBody>
      </p:sp>
      <p:sp>
        <p:nvSpPr>
          <p:cNvPr id="8" name="Text 6"/>
          <p:cNvSpPr/>
          <p:nvPr/>
        </p:nvSpPr>
        <p:spPr>
          <a:xfrm>
            <a:off x="406479" y="2480072"/>
            <a:ext cx="13817441" cy="232172"/>
          </a:xfrm>
          <a:prstGeom prst="rect">
            <a:avLst/>
          </a:prstGeom>
          <a:noFill/>
          <a:ln/>
        </p:spPr>
        <p:txBody>
          <a:bodyPr wrap="none" lIns="0" tIns="0" rIns="0" bIns="0" rtlCol="0" anchor="t"/>
          <a:lstStyle/>
          <a:p>
            <a:pPr algn="l" indent="0" marL="0">
              <a:lnSpc>
                <a:spcPts val="1800"/>
              </a:lnSpc>
              <a:buNone/>
            </a:pPr>
            <a:r>
              <a:rPr lang="en-US" sz="1100" b="1" dirty="0">
                <a:solidFill>
                  <a:srgbClr val="272525"/>
                </a:solidFill>
                <a:latin typeface="Inter" pitchFamily="34" charset="0"/>
                <a:ea typeface="Inter" pitchFamily="34" charset="-122"/>
                <a:cs typeface="Inter" pitchFamily="34" charset="-120"/>
              </a:rPr>
              <a:t> The Hidden Layers</a:t>
            </a:r>
            <a:endParaRPr lang="en-US" sz="1100" dirty="0"/>
          </a:p>
        </p:txBody>
      </p:sp>
      <p:sp>
        <p:nvSpPr>
          <p:cNvPr id="9" name="Text 7"/>
          <p:cNvSpPr/>
          <p:nvPr/>
        </p:nvSpPr>
        <p:spPr>
          <a:xfrm>
            <a:off x="406479" y="2842855"/>
            <a:ext cx="13817441" cy="297180"/>
          </a:xfrm>
          <a:prstGeom prst="rect">
            <a:avLst/>
          </a:prstGeom>
          <a:noFill/>
          <a:ln/>
        </p:spPr>
        <p:txBody>
          <a:bodyPr wrap="square" lIns="0" tIns="0" rIns="0" bIns="0" rtlCol="0" anchor="t"/>
          <a:lstStyle/>
          <a:p>
            <a:pPr algn="l" indent="0" marL="0">
              <a:lnSpc>
                <a:spcPts val="1150"/>
              </a:lnSpc>
              <a:buNone/>
            </a:pPr>
            <a:r>
              <a:rPr lang="en-US" sz="700" b="1" dirty="0">
                <a:solidFill>
                  <a:srgbClr val="272525"/>
                </a:solidFill>
                <a:latin typeface="Inter" pitchFamily="34" charset="0"/>
                <a:ea typeface="Inter" pitchFamily="34" charset="-122"/>
                <a:cs typeface="Inter" pitchFamily="34" charset="-120"/>
              </a:rPr>
              <a:t>Purpose:</a:t>
            </a:r>
            <a:pPr algn="l" indent="0" marL="0">
              <a:lnSpc>
                <a:spcPts val="1150"/>
              </a:lnSpc>
              <a:buNone/>
            </a:pPr>
            <a:r>
              <a:rPr lang="en-US" sz="700" dirty="0">
                <a:solidFill>
                  <a:srgbClr val="272525"/>
                </a:solidFill>
                <a:latin typeface="Inter" pitchFamily="34" charset="0"/>
                <a:ea typeface="Inter" pitchFamily="34" charset="-122"/>
                <a:cs typeface="Inter" pitchFamily="34" charset="-120"/>
              </a:rPr>
              <a:t> are considered as the "brain" of our network. They are responsible for finding the complex, non-linear patterns in the gene data that distinguish ALL from AML. The multi-layer structure allows the network to learn hierarchical patterns; the first layer might learn simple associations, and the subsequent layers combine those to learn more complex signatures.</a:t>
            </a:r>
            <a:endParaRPr lang="en-US" sz="700" dirty="0"/>
          </a:p>
        </p:txBody>
      </p:sp>
      <p:sp>
        <p:nvSpPr>
          <p:cNvPr id="10" name="Text 8"/>
          <p:cNvSpPr/>
          <p:nvPr/>
        </p:nvSpPr>
        <p:spPr>
          <a:xfrm>
            <a:off x="406479" y="3270647"/>
            <a:ext cx="13817441" cy="185857"/>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272525"/>
                </a:solidFill>
                <a:latin typeface="Inter" pitchFamily="34" charset="0"/>
                <a:ea typeface="Inter" pitchFamily="34" charset="-122"/>
                <a:cs typeface="Inter" pitchFamily="34" charset="-120"/>
              </a:rPr>
              <a:t>Structure:</a:t>
            </a:r>
            <a:endParaRPr lang="en-US" sz="900" dirty="0"/>
          </a:p>
        </p:txBody>
      </p:sp>
      <p:sp>
        <p:nvSpPr>
          <p:cNvPr id="11" name="Text 9"/>
          <p:cNvSpPr/>
          <p:nvPr/>
        </p:nvSpPr>
        <p:spPr>
          <a:xfrm>
            <a:off x="406479" y="3497104"/>
            <a:ext cx="13817441" cy="185857"/>
          </a:xfrm>
          <a:prstGeom prst="rect">
            <a:avLst/>
          </a:prstGeom>
          <a:noFill/>
          <a:ln/>
        </p:spPr>
        <p:txBody>
          <a:bodyPr wrap="none" lIns="0" tIns="0" rIns="0" bIns="0" rtlCol="0" anchor="t"/>
          <a:lstStyle/>
          <a:p>
            <a:pPr algn="l" lvl="1" marL="685800" indent="-342900">
              <a:lnSpc>
                <a:spcPts val="1450"/>
              </a:lnSpc>
              <a:buSzPct val="100000"/>
              <a:buChar char="•"/>
            </a:pPr>
            <a:r>
              <a:rPr lang="en-US" sz="900" b="1" dirty="0">
                <a:solidFill>
                  <a:srgbClr val="272525"/>
                </a:solidFill>
                <a:latin typeface="Inter" pitchFamily="34" charset="0"/>
                <a:ea typeface="Inter" pitchFamily="34" charset="-122"/>
                <a:cs typeface="Inter" pitchFamily="34" charset="-120"/>
              </a:rPr>
              <a:t>Three separate hidden layers</a:t>
            </a:r>
            <a:pPr algn="l" lvl="1" indent="0" marL="0">
              <a:lnSpc>
                <a:spcPts val="1450"/>
              </a:lnSpc>
              <a:buNone/>
            </a:pPr>
            <a:r>
              <a:rPr lang="en-US" sz="900" dirty="0">
                <a:solidFill>
                  <a:srgbClr val="272525"/>
                </a:solidFill>
                <a:latin typeface="Inter" pitchFamily="34" charset="0"/>
                <a:ea typeface="Inter" pitchFamily="34" charset="-122"/>
                <a:cs typeface="Inter" pitchFamily="34" charset="-120"/>
              </a:rPr>
              <a:t> arranged sequentially.</a:t>
            </a:r>
            <a:endParaRPr lang="en-US" sz="900" dirty="0"/>
          </a:p>
        </p:txBody>
      </p:sp>
      <p:sp>
        <p:nvSpPr>
          <p:cNvPr id="12" name="Text 10"/>
          <p:cNvSpPr/>
          <p:nvPr/>
        </p:nvSpPr>
        <p:spPr>
          <a:xfrm>
            <a:off x="406479" y="3723561"/>
            <a:ext cx="13817441" cy="185857"/>
          </a:xfrm>
          <a:prstGeom prst="rect">
            <a:avLst/>
          </a:prstGeom>
          <a:noFill/>
          <a:ln/>
        </p:spPr>
        <p:txBody>
          <a:bodyPr wrap="none" lIns="0" tIns="0" rIns="0" bIns="0" rtlCol="0" anchor="t"/>
          <a:lstStyle/>
          <a:p>
            <a:pPr algn="l" lvl="1" marL="685800" indent="-342900">
              <a:lnSpc>
                <a:spcPts val="1450"/>
              </a:lnSpc>
              <a:buSzPct val="100000"/>
              <a:buChar char="•"/>
            </a:pPr>
            <a:r>
              <a:rPr lang="en-US" sz="900" dirty="0">
                <a:solidFill>
                  <a:srgbClr val="272525"/>
                </a:solidFill>
                <a:latin typeface="Inter" pitchFamily="34" charset="0"/>
                <a:ea typeface="Inter" pitchFamily="34" charset="-122"/>
                <a:cs typeface="Inter" pitchFamily="34" charset="-120"/>
              </a:rPr>
              <a:t>Each layer contains </a:t>
            </a:r>
            <a:pPr algn="l" lvl="1" indent="0" marL="0">
              <a:lnSpc>
                <a:spcPts val="1450"/>
              </a:lnSpc>
              <a:buNone/>
            </a:pPr>
            <a:r>
              <a:rPr lang="en-US" sz="900" b="1" dirty="0">
                <a:solidFill>
                  <a:srgbClr val="272525"/>
                </a:solidFill>
                <a:latin typeface="Inter" pitchFamily="34" charset="0"/>
                <a:ea typeface="Inter" pitchFamily="34" charset="-122"/>
                <a:cs typeface="Inter" pitchFamily="34" charset="-120"/>
              </a:rPr>
              <a:t>10 neurons</a:t>
            </a:r>
            <a:pPr algn="l" lvl="1" indent="0" marL="0">
              <a:lnSpc>
                <a:spcPts val="1450"/>
              </a:lnSpc>
              <a:buNone/>
            </a:pPr>
            <a:r>
              <a:rPr lang="en-US" sz="900" dirty="0">
                <a:solidFill>
                  <a:srgbClr val="272525"/>
                </a:solidFill>
                <a:latin typeface="Inter" pitchFamily="34" charset="0"/>
                <a:ea typeface="Inter" pitchFamily="34" charset="-122"/>
                <a:cs typeface="Inter" pitchFamily="34" charset="-120"/>
              </a:rPr>
              <a:t>.</a:t>
            </a:r>
            <a:endParaRPr lang="en-US" sz="900" dirty="0"/>
          </a:p>
        </p:txBody>
      </p:sp>
      <p:sp>
        <p:nvSpPr>
          <p:cNvPr id="13" name="Text 11"/>
          <p:cNvSpPr/>
          <p:nvPr/>
        </p:nvSpPr>
        <p:spPr>
          <a:xfrm>
            <a:off x="406479" y="3950018"/>
            <a:ext cx="13817441" cy="185857"/>
          </a:xfrm>
          <a:prstGeom prst="rect">
            <a:avLst/>
          </a:prstGeom>
          <a:noFill/>
          <a:ln/>
        </p:spPr>
        <p:txBody>
          <a:bodyPr wrap="none" lIns="0" tIns="0" rIns="0" bIns="0" rtlCol="0" anchor="t"/>
          <a:lstStyle/>
          <a:p>
            <a:pPr algn="l" lvl="1" marL="685800" indent="-342900">
              <a:lnSpc>
                <a:spcPts val="1450"/>
              </a:lnSpc>
              <a:buSzPct val="100000"/>
              <a:buChar char="•"/>
            </a:pPr>
            <a:r>
              <a:rPr lang="en-US" sz="900" dirty="0">
                <a:solidFill>
                  <a:srgbClr val="272525"/>
                </a:solidFill>
                <a:latin typeface="Inter" pitchFamily="34" charset="0"/>
                <a:ea typeface="Inter" pitchFamily="34" charset="-122"/>
                <a:cs typeface="Inter" pitchFamily="34" charset="-120"/>
              </a:rPr>
              <a:t>Each neuron in these layers uses the </a:t>
            </a:r>
            <a:pPr algn="l" lvl="1" indent="0" marL="0">
              <a:lnSpc>
                <a:spcPts val="1450"/>
              </a:lnSpc>
              <a:buNone/>
            </a:pPr>
            <a:r>
              <a:rPr lang="en-US" sz="900" b="1" dirty="0">
                <a:solidFill>
                  <a:srgbClr val="272525"/>
                </a:solidFill>
                <a:latin typeface="Inter" pitchFamily="34" charset="0"/>
                <a:ea typeface="Inter" pitchFamily="34" charset="-122"/>
                <a:cs typeface="Inter" pitchFamily="34" charset="-120"/>
              </a:rPr>
              <a:t>Sigmoid activation function</a:t>
            </a:r>
            <a:pPr algn="l" lvl="1" indent="0" marL="0">
              <a:lnSpc>
                <a:spcPts val="1450"/>
              </a:lnSpc>
              <a:buNone/>
            </a:pPr>
            <a:r>
              <a:rPr lang="en-US" sz="900" dirty="0">
                <a:solidFill>
                  <a:srgbClr val="272525"/>
                </a:solidFill>
                <a:latin typeface="Inter" pitchFamily="34" charset="0"/>
                <a:ea typeface="Inter" pitchFamily="34" charset="-122"/>
                <a:cs typeface="Inter" pitchFamily="34" charset="-120"/>
              </a:rPr>
              <a:t>. This function takes the neuron's calculated output and squashes it to a value between 0 and 1 before passing it to the next layer.</a:t>
            </a:r>
            <a:endParaRPr lang="en-US" sz="900" dirty="0"/>
          </a:p>
        </p:txBody>
      </p:sp>
      <p:sp>
        <p:nvSpPr>
          <p:cNvPr id="14" name="Text 12"/>
          <p:cNvSpPr/>
          <p:nvPr/>
        </p:nvSpPr>
        <p:spPr>
          <a:xfrm>
            <a:off x="406479" y="4266486"/>
            <a:ext cx="13817441" cy="232172"/>
          </a:xfrm>
          <a:prstGeom prst="rect">
            <a:avLst/>
          </a:prstGeom>
          <a:noFill/>
          <a:ln/>
        </p:spPr>
        <p:txBody>
          <a:bodyPr wrap="none" lIns="0" tIns="0" rIns="0" bIns="0" rtlCol="0" anchor="t"/>
          <a:lstStyle/>
          <a:p>
            <a:pPr algn="l" indent="0" marL="0">
              <a:lnSpc>
                <a:spcPts val="1800"/>
              </a:lnSpc>
              <a:buNone/>
            </a:pPr>
            <a:r>
              <a:rPr lang="en-US" sz="1100" b="1" dirty="0">
                <a:solidFill>
                  <a:srgbClr val="272525"/>
                </a:solidFill>
                <a:latin typeface="Inter" pitchFamily="34" charset="0"/>
                <a:ea typeface="Inter" pitchFamily="34" charset="-122"/>
                <a:cs typeface="Inter" pitchFamily="34" charset="-120"/>
              </a:rPr>
              <a:t>The Output Layer</a:t>
            </a:r>
            <a:endParaRPr lang="en-US" sz="1100" dirty="0"/>
          </a:p>
        </p:txBody>
      </p:sp>
      <p:sp>
        <p:nvSpPr>
          <p:cNvPr id="15" name="Text 13"/>
          <p:cNvSpPr/>
          <p:nvPr/>
        </p:nvSpPr>
        <p:spPr>
          <a:xfrm>
            <a:off x="406479" y="4629269"/>
            <a:ext cx="13817441" cy="148590"/>
          </a:xfrm>
          <a:prstGeom prst="rect">
            <a:avLst/>
          </a:prstGeom>
          <a:noFill/>
          <a:ln/>
        </p:spPr>
        <p:txBody>
          <a:bodyPr wrap="none" lIns="0" tIns="0" rIns="0" bIns="0" rtlCol="0" anchor="t"/>
          <a:lstStyle/>
          <a:p>
            <a:pPr algn="l" indent="0" marL="0">
              <a:lnSpc>
                <a:spcPts val="1150"/>
              </a:lnSpc>
              <a:buNone/>
            </a:pPr>
            <a:r>
              <a:rPr lang="en-US" sz="700" b="1" dirty="0">
                <a:solidFill>
                  <a:srgbClr val="272525"/>
                </a:solidFill>
                <a:latin typeface="Inter" pitchFamily="34" charset="0"/>
                <a:ea typeface="Inter" pitchFamily="34" charset="-122"/>
                <a:cs typeface="Inter" pitchFamily="34" charset="-120"/>
              </a:rPr>
              <a:t>Purpose:</a:t>
            </a:r>
            <a:pPr algn="l" indent="0" marL="0">
              <a:lnSpc>
                <a:spcPts val="1150"/>
              </a:lnSpc>
              <a:buNone/>
            </a:pPr>
            <a:r>
              <a:rPr lang="en-US" sz="700" dirty="0">
                <a:solidFill>
                  <a:srgbClr val="272525"/>
                </a:solidFill>
                <a:latin typeface="Inter" pitchFamily="34" charset="0"/>
                <a:ea typeface="Inter" pitchFamily="34" charset="-122"/>
                <a:cs typeface="Inter" pitchFamily="34" charset="-120"/>
              </a:rPr>
              <a:t> This is the final layer that produces the actual prediction.</a:t>
            </a:r>
            <a:endParaRPr lang="en-US" sz="700" dirty="0"/>
          </a:p>
        </p:txBody>
      </p:sp>
      <p:sp>
        <p:nvSpPr>
          <p:cNvPr id="16" name="Text 14"/>
          <p:cNvSpPr/>
          <p:nvPr/>
        </p:nvSpPr>
        <p:spPr>
          <a:xfrm>
            <a:off x="406479" y="4908471"/>
            <a:ext cx="13817441" cy="185857"/>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272525"/>
                </a:solidFill>
                <a:latin typeface="Inter" pitchFamily="34" charset="0"/>
                <a:ea typeface="Inter" pitchFamily="34" charset="-122"/>
                <a:cs typeface="Inter" pitchFamily="34" charset="-120"/>
              </a:rPr>
              <a:t>Structure:</a:t>
            </a:r>
            <a:pPr algn="l" indent="0" marL="0">
              <a:lnSpc>
                <a:spcPts val="1450"/>
              </a:lnSpc>
              <a:buNone/>
            </a:pPr>
            <a:r>
              <a:rPr lang="en-US" sz="900" dirty="0">
                <a:solidFill>
                  <a:srgbClr val="272525"/>
                </a:solidFill>
                <a:latin typeface="Inter" pitchFamily="34" charset="0"/>
                <a:ea typeface="Inter" pitchFamily="34" charset="-122"/>
                <a:cs typeface="Inter" pitchFamily="34" charset="-120"/>
              </a:rPr>
              <a:t> It contains only </a:t>
            </a:r>
            <a:pPr algn="l" indent="0" marL="0">
              <a:lnSpc>
                <a:spcPts val="1450"/>
              </a:lnSpc>
              <a:buNone/>
            </a:pPr>
            <a:r>
              <a:rPr lang="en-US" sz="900" b="1" dirty="0">
                <a:solidFill>
                  <a:srgbClr val="272525"/>
                </a:solidFill>
                <a:latin typeface="Inter" pitchFamily="34" charset="0"/>
                <a:ea typeface="Inter" pitchFamily="34" charset="-122"/>
                <a:cs typeface="Inter" pitchFamily="34" charset="-120"/>
              </a:rPr>
              <a:t>one single neuron</a:t>
            </a:r>
            <a:pPr algn="l" indent="0" marL="0">
              <a:lnSpc>
                <a:spcPts val="1450"/>
              </a:lnSpc>
              <a:buNone/>
            </a:pPr>
            <a:r>
              <a:rPr lang="en-US" sz="900" dirty="0">
                <a:solidFill>
                  <a:srgbClr val="272525"/>
                </a:solidFill>
                <a:latin typeface="Inter" pitchFamily="34" charset="0"/>
                <a:ea typeface="Inter" pitchFamily="34" charset="-122"/>
                <a:cs typeface="Inter" pitchFamily="34" charset="-120"/>
              </a:rPr>
              <a:t>.</a:t>
            </a:r>
            <a:endParaRPr lang="en-US" sz="900" dirty="0"/>
          </a:p>
        </p:txBody>
      </p:sp>
      <p:sp>
        <p:nvSpPr>
          <p:cNvPr id="17" name="Text 15"/>
          <p:cNvSpPr/>
          <p:nvPr/>
        </p:nvSpPr>
        <p:spPr>
          <a:xfrm>
            <a:off x="406479" y="5134928"/>
            <a:ext cx="13817441" cy="185857"/>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272525"/>
                </a:solidFill>
                <a:latin typeface="Inter" pitchFamily="34" charset="0"/>
                <a:ea typeface="Inter" pitchFamily="34" charset="-122"/>
                <a:cs typeface="Inter" pitchFamily="34" charset="-120"/>
              </a:rPr>
              <a:t>Why one?</a:t>
            </a:r>
            <a:pPr algn="l" indent="0" marL="0">
              <a:lnSpc>
                <a:spcPts val="1450"/>
              </a:lnSpc>
              <a:buNone/>
            </a:pPr>
            <a:r>
              <a:rPr lang="en-US" sz="900" dirty="0">
                <a:solidFill>
                  <a:srgbClr val="272525"/>
                </a:solidFill>
                <a:latin typeface="Inter" pitchFamily="34" charset="0"/>
                <a:ea typeface="Inter" pitchFamily="34" charset="-122"/>
                <a:cs typeface="Inter" pitchFamily="34" charset="-120"/>
              </a:rPr>
              <a:t> Because our problem is a binary classification (a yes/no question: Is this sample AML or not?).</a:t>
            </a:r>
            <a:endParaRPr lang="en-US" sz="900" dirty="0"/>
          </a:p>
        </p:txBody>
      </p:sp>
      <p:sp>
        <p:nvSpPr>
          <p:cNvPr id="18" name="Text 16"/>
          <p:cNvSpPr/>
          <p:nvPr/>
        </p:nvSpPr>
        <p:spPr>
          <a:xfrm>
            <a:off x="406479" y="5361384"/>
            <a:ext cx="13817441" cy="185857"/>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272525"/>
                </a:solidFill>
                <a:latin typeface="Inter" pitchFamily="34" charset="0"/>
                <a:ea typeface="Inter" pitchFamily="34" charset="-122"/>
                <a:cs typeface="Inter" pitchFamily="34" charset="-120"/>
              </a:rPr>
              <a:t>Activation Function:</a:t>
            </a:r>
            <a:pPr algn="l" indent="0" marL="0">
              <a:lnSpc>
                <a:spcPts val="1450"/>
              </a:lnSpc>
              <a:buNone/>
            </a:pPr>
            <a:r>
              <a:rPr lang="en-US" sz="900" dirty="0">
                <a:solidFill>
                  <a:srgbClr val="272525"/>
                </a:solidFill>
                <a:latin typeface="Inter" pitchFamily="34" charset="0"/>
                <a:ea typeface="Inter" pitchFamily="34" charset="-122"/>
                <a:cs typeface="Inter" pitchFamily="34" charset="-120"/>
              </a:rPr>
              <a:t> This neuron also uses the </a:t>
            </a:r>
            <a:pPr algn="l" indent="0" marL="0">
              <a:lnSpc>
                <a:spcPts val="1450"/>
              </a:lnSpc>
              <a:buNone/>
            </a:pPr>
            <a:r>
              <a:rPr lang="en-US" sz="900" b="1" dirty="0">
                <a:solidFill>
                  <a:srgbClr val="272525"/>
                </a:solidFill>
                <a:latin typeface="Inter" pitchFamily="34" charset="0"/>
                <a:ea typeface="Inter" pitchFamily="34" charset="-122"/>
                <a:cs typeface="Inter" pitchFamily="34" charset="-120"/>
              </a:rPr>
              <a:t>Sigmoid activation function</a:t>
            </a:r>
            <a:pPr algn="l" indent="0" marL="0">
              <a:lnSpc>
                <a:spcPts val="1450"/>
              </a:lnSpc>
              <a:buNone/>
            </a:pPr>
            <a:r>
              <a:rPr lang="en-US" sz="900" dirty="0">
                <a:solidFill>
                  <a:srgbClr val="272525"/>
                </a:solidFill>
                <a:latin typeface="Inter" pitchFamily="34" charset="0"/>
                <a:ea typeface="Inter" pitchFamily="34" charset="-122"/>
                <a:cs typeface="Inter" pitchFamily="34" charset="-120"/>
              </a:rPr>
              <a:t>. This is a crucial choice because it forces the final output to be a number between 0 and 1.</a:t>
            </a:r>
            <a:endParaRPr lang="en-US" sz="900" dirty="0"/>
          </a:p>
        </p:txBody>
      </p:sp>
      <p:sp>
        <p:nvSpPr>
          <p:cNvPr id="19" name="Shape 17"/>
          <p:cNvSpPr/>
          <p:nvPr/>
        </p:nvSpPr>
        <p:spPr>
          <a:xfrm>
            <a:off x="406479" y="5677853"/>
            <a:ext cx="13817441" cy="2057638"/>
          </a:xfrm>
          <a:prstGeom prst="roundRect">
            <a:avLst>
              <a:gd name="adj" fmla="val 2371"/>
            </a:avLst>
          </a:prstGeom>
          <a:noFill/>
          <a:ln w="7620">
            <a:solidFill>
              <a:srgbClr val="000000">
                <a:alpha val="8000"/>
              </a:srgbClr>
            </a:solidFill>
            <a:prstDash val="solid"/>
          </a:ln>
        </p:spPr>
      </p:sp>
      <p:sp>
        <p:nvSpPr>
          <p:cNvPr id="20" name="Shape 18"/>
          <p:cNvSpPr/>
          <p:nvPr/>
        </p:nvSpPr>
        <p:spPr>
          <a:xfrm>
            <a:off x="414099" y="5685473"/>
            <a:ext cx="13802201" cy="340400"/>
          </a:xfrm>
          <a:prstGeom prst="rect">
            <a:avLst/>
          </a:prstGeom>
          <a:solidFill>
            <a:srgbClr val="FFFFFF">
              <a:alpha val="4000"/>
            </a:srgbClr>
          </a:solidFill>
          <a:ln/>
        </p:spPr>
      </p:sp>
      <p:sp>
        <p:nvSpPr>
          <p:cNvPr id="21" name="Text 19"/>
          <p:cNvSpPr/>
          <p:nvPr/>
        </p:nvSpPr>
        <p:spPr>
          <a:xfrm>
            <a:off x="530423" y="5762744"/>
            <a:ext cx="2004060" cy="185857"/>
          </a:xfrm>
          <a:prstGeom prst="rect">
            <a:avLst/>
          </a:prstGeom>
          <a:noFill/>
          <a:ln/>
        </p:spPr>
        <p:txBody>
          <a:bodyPr wrap="none" lIns="0" tIns="0" rIns="0" bIns="0" rtlCol="0" anchor="t"/>
          <a:lstStyle/>
          <a:p>
            <a:pPr algn="l" indent="0" marL="0">
              <a:lnSpc>
                <a:spcPts val="1450"/>
              </a:lnSpc>
              <a:buNone/>
            </a:pPr>
            <a:r>
              <a:rPr lang="en-US" sz="900" b="1" dirty="0">
                <a:solidFill>
                  <a:srgbClr val="272525"/>
                </a:solidFill>
                <a:latin typeface="Inter" pitchFamily="34" charset="0"/>
                <a:ea typeface="Inter" pitchFamily="34" charset="-122"/>
                <a:cs typeface="Inter" pitchFamily="34" charset="-120"/>
              </a:rPr>
              <a:t>Layer</a:t>
            </a:r>
            <a:endParaRPr lang="en-US" sz="900" dirty="0"/>
          </a:p>
        </p:txBody>
      </p:sp>
      <p:sp>
        <p:nvSpPr>
          <p:cNvPr id="22" name="Text 20"/>
          <p:cNvSpPr/>
          <p:nvPr/>
        </p:nvSpPr>
        <p:spPr>
          <a:xfrm>
            <a:off x="2774275" y="5762744"/>
            <a:ext cx="1366718" cy="185857"/>
          </a:xfrm>
          <a:prstGeom prst="rect">
            <a:avLst/>
          </a:prstGeom>
          <a:noFill/>
          <a:ln/>
        </p:spPr>
        <p:txBody>
          <a:bodyPr wrap="none" lIns="0" tIns="0" rIns="0" bIns="0" rtlCol="0" anchor="t"/>
          <a:lstStyle/>
          <a:p>
            <a:pPr algn="l" indent="0" marL="0">
              <a:lnSpc>
                <a:spcPts val="1450"/>
              </a:lnSpc>
              <a:buNone/>
            </a:pPr>
            <a:r>
              <a:rPr lang="en-US" sz="900" b="1" dirty="0">
                <a:solidFill>
                  <a:srgbClr val="272525"/>
                </a:solidFill>
                <a:latin typeface="Inter" pitchFamily="34" charset="0"/>
                <a:ea typeface="Inter" pitchFamily="34" charset="-122"/>
                <a:cs typeface="Inter" pitchFamily="34" charset="-120"/>
              </a:rPr>
              <a:t>No. of Neurons</a:t>
            </a:r>
            <a:endParaRPr lang="en-US" sz="900" dirty="0"/>
          </a:p>
        </p:txBody>
      </p:sp>
      <p:sp>
        <p:nvSpPr>
          <p:cNvPr id="23" name="Text 21"/>
          <p:cNvSpPr/>
          <p:nvPr/>
        </p:nvSpPr>
        <p:spPr>
          <a:xfrm>
            <a:off x="4380786" y="5762744"/>
            <a:ext cx="3097530" cy="185857"/>
          </a:xfrm>
          <a:prstGeom prst="rect">
            <a:avLst/>
          </a:prstGeom>
          <a:noFill/>
          <a:ln/>
        </p:spPr>
        <p:txBody>
          <a:bodyPr wrap="none" lIns="0" tIns="0" rIns="0" bIns="0" rtlCol="0" anchor="t"/>
          <a:lstStyle/>
          <a:p>
            <a:pPr algn="l" indent="0" marL="0">
              <a:lnSpc>
                <a:spcPts val="1450"/>
              </a:lnSpc>
              <a:buNone/>
            </a:pPr>
            <a:r>
              <a:rPr lang="en-US" sz="900" b="1" dirty="0">
                <a:solidFill>
                  <a:srgbClr val="272525"/>
                </a:solidFill>
                <a:latin typeface="Inter" pitchFamily="34" charset="0"/>
                <a:ea typeface="Inter" pitchFamily="34" charset="-122"/>
                <a:cs typeface="Inter" pitchFamily="34" charset="-120"/>
              </a:rPr>
              <a:t>Activation Function</a:t>
            </a:r>
            <a:endParaRPr lang="en-US" sz="900" dirty="0"/>
          </a:p>
        </p:txBody>
      </p:sp>
      <p:sp>
        <p:nvSpPr>
          <p:cNvPr id="24" name="Text 22"/>
          <p:cNvSpPr/>
          <p:nvPr/>
        </p:nvSpPr>
        <p:spPr>
          <a:xfrm>
            <a:off x="7718108" y="5762744"/>
            <a:ext cx="6382107" cy="185857"/>
          </a:xfrm>
          <a:prstGeom prst="rect">
            <a:avLst/>
          </a:prstGeom>
          <a:noFill/>
          <a:ln/>
        </p:spPr>
        <p:txBody>
          <a:bodyPr wrap="none" lIns="0" tIns="0" rIns="0" bIns="0" rtlCol="0" anchor="t"/>
          <a:lstStyle/>
          <a:p>
            <a:pPr algn="l" indent="0" marL="0">
              <a:lnSpc>
                <a:spcPts val="1450"/>
              </a:lnSpc>
              <a:buNone/>
            </a:pPr>
            <a:r>
              <a:rPr lang="en-US" sz="900" b="1" dirty="0">
                <a:solidFill>
                  <a:srgbClr val="272525"/>
                </a:solidFill>
                <a:latin typeface="Inter" pitchFamily="34" charset="0"/>
                <a:ea typeface="Inter" pitchFamily="34" charset="-122"/>
                <a:cs typeface="Inter" pitchFamily="34" charset="-120"/>
              </a:rPr>
              <a:t>Purpose</a:t>
            </a:r>
            <a:endParaRPr lang="en-US" sz="900" dirty="0"/>
          </a:p>
        </p:txBody>
      </p:sp>
      <p:sp>
        <p:nvSpPr>
          <p:cNvPr id="25" name="Shape 23"/>
          <p:cNvSpPr/>
          <p:nvPr/>
        </p:nvSpPr>
        <p:spPr>
          <a:xfrm>
            <a:off x="414099" y="6025872"/>
            <a:ext cx="13802201" cy="340400"/>
          </a:xfrm>
          <a:prstGeom prst="rect">
            <a:avLst/>
          </a:prstGeom>
          <a:solidFill>
            <a:srgbClr val="000000">
              <a:alpha val="4000"/>
            </a:srgbClr>
          </a:solidFill>
          <a:ln/>
        </p:spPr>
      </p:sp>
      <p:sp>
        <p:nvSpPr>
          <p:cNvPr id="26" name="Text 24"/>
          <p:cNvSpPr/>
          <p:nvPr/>
        </p:nvSpPr>
        <p:spPr>
          <a:xfrm>
            <a:off x="530423" y="6103144"/>
            <a:ext cx="2004060" cy="185857"/>
          </a:xfrm>
          <a:prstGeom prst="rect">
            <a:avLst/>
          </a:prstGeom>
          <a:noFill/>
          <a:ln/>
        </p:spPr>
        <p:txBody>
          <a:bodyPr wrap="none" lIns="0" tIns="0" rIns="0" bIns="0" rtlCol="0" anchor="t"/>
          <a:lstStyle/>
          <a:p>
            <a:pPr algn="l" indent="0" marL="0">
              <a:lnSpc>
                <a:spcPts val="1450"/>
              </a:lnSpc>
              <a:buNone/>
            </a:pPr>
            <a:r>
              <a:rPr lang="en-US" sz="900" b="1" dirty="0">
                <a:solidFill>
                  <a:srgbClr val="272525"/>
                </a:solidFill>
                <a:latin typeface="Inter" pitchFamily="34" charset="0"/>
                <a:ea typeface="Inter" pitchFamily="34" charset="-122"/>
                <a:cs typeface="Inter" pitchFamily="34" charset="-120"/>
              </a:rPr>
              <a:t>Input</a:t>
            </a:r>
            <a:endParaRPr lang="en-US" sz="900" dirty="0"/>
          </a:p>
        </p:txBody>
      </p:sp>
      <p:sp>
        <p:nvSpPr>
          <p:cNvPr id="27" name="Text 25"/>
          <p:cNvSpPr/>
          <p:nvPr/>
        </p:nvSpPr>
        <p:spPr>
          <a:xfrm>
            <a:off x="2774275" y="6103144"/>
            <a:ext cx="1366718" cy="185857"/>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100</a:t>
            </a:r>
            <a:endParaRPr lang="en-US" sz="900" dirty="0"/>
          </a:p>
        </p:txBody>
      </p:sp>
      <p:sp>
        <p:nvSpPr>
          <p:cNvPr id="28" name="Text 26"/>
          <p:cNvSpPr/>
          <p:nvPr/>
        </p:nvSpPr>
        <p:spPr>
          <a:xfrm>
            <a:off x="4380786" y="6103144"/>
            <a:ext cx="3097530" cy="185857"/>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(None)</a:t>
            </a:r>
            <a:endParaRPr lang="en-US" sz="900" dirty="0"/>
          </a:p>
        </p:txBody>
      </p:sp>
      <p:sp>
        <p:nvSpPr>
          <p:cNvPr id="29" name="Text 27"/>
          <p:cNvSpPr/>
          <p:nvPr/>
        </p:nvSpPr>
        <p:spPr>
          <a:xfrm>
            <a:off x="7718108" y="6103144"/>
            <a:ext cx="6382107" cy="185857"/>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Receives the 100 most important gene values.</a:t>
            </a:r>
            <a:endParaRPr lang="en-US" sz="900" dirty="0"/>
          </a:p>
        </p:txBody>
      </p:sp>
      <p:sp>
        <p:nvSpPr>
          <p:cNvPr id="30" name="Shape 28"/>
          <p:cNvSpPr/>
          <p:nvPr/>
        </p:nvSpPr>
        <p:spPr>
          <a:xfrm>
            <a:off x="414099" y="6366272"/>
            <a:ext cx="13802201" cy="340400"/>
          </a:xfrm>
          <a:prstGeom prst="rect">
            <a:avLst/>
          </a:prstGeom>
          <a:solidFill>
            <a:srgbClr val="FFFFFF">
              <a:alpha val="4000"/>
            </a:srgbClr>
          </a:solidFill>
          <a:ln/>
        </p:spPr>
      </p:sp>
      <p:sp>
        <p:nvSpPr>
          <p:cNvPr id="31" name="Text 29"/>
          <p:cNvSpPr/>
          <p:nvPr/>
        </p:nvSpPr>
        <p:spPr>
          <a:xfrm>
            <a:off x="530423" y="6443543"/>
            <a:ext cx="2004060" cy="185857"/>
          </a:xfrm>
          <a:prstGeom prst="rect">
            <a:avLst/>
          </a:prstGeom>
          <a:noFill/>
          <a:ln/>
        </p:spPr>
        <p:txBody>
          <a:bodyPr wrap="none" lIns="0" tIns="0" rIns="0" bIns="0" rtlCol="0" anchor="t"/>
          <a:lstStyle/>
          <a:p>
            <a:pPr algn="l" indent="0" marL="0">
              <a:lnSpc>
                <a:spcPts val="1450"/>
              </a:lnSpc>
              <a:buNone/>
            </a:pPr>
            <a:r>
              <a:rPr lang="en-US" sz="900" b="1" dirty="0">
                <a:solidFill>
                  <a:srgbClr val="272525"/>
                </a:solidFill>
                <a:latin typeface="Inter" pitchFamily="34" charset="0"/>
                <a:ea typeface="Inter" pitchFamily="34" charset="-122"/>
                <a:cs typeface="Inter" pitchFamily="34" charset="-120"/>
              </a:rPr>
              <a:t>Hidden Layer 1</a:t>
            </a:r>
            <a:endParaRPr lang="en-US" sz="900" dirty="0"/>
          </a:p>
        </p:txBody>
      </p:sp>
      <p:sp>
        <p:nvSpPr>
          <p:cNvPr id="32" name="Text 30"/>
          <p:cNvSpPr/>
          <p:nvPr/>
        </p:nvSpPr>
        <p:spPr>
          <a:xfrm>
            <a:off x="2774275" y="6443543"/>
            <a:ext cx="1366718" cy="185857"/>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10</a:t>
            </a:r>
            <a:endParaRPr lang="en-US" sz="900" dirty="0"/>
          </a:p>
        </p:txBody>
      </p:sp>
      <p:sp>
        <p:nvSpPr>
          <p:cNvPr id="33" name="Text 31"/>
          <p:cNvSpPr/>
          <p:nvPr/>
        </p:nvSpPr>
        <p:spPr>
          <a:xfrm>
            <a:off x="4380786" y="6443543"/>
            <a:ext cx="3097530" cy="185857"/>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Sigmoid</a:t>
            </a:r>
            <a:endParaRPr lang="en-US" sz="900" dirty="0"/>
          </a:p>
        </p:txBody>
      </p:sp>
      <p:sp>
        <p:nvSpPr>
          <p:cNvPr id="34" name="Text 32"/>
          <p:cNvSpPr/>
          <p:nvPr/>
        </p:nvSpPr>
        <p:spPr>
          <a:xfrm>
            <a:off x="7718108" y="6443543"/>
            <a:ext cx="6382107" cy="185857"/>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Learns initial patterns from the gene data.</a:t>
            </a:r>
            <a:endParaRPr lang="en-US" sz="900" dirty="0"/>
          </a:p>
        </p:txBody>
      </p:sp>
      <p:sp>
        <p:nvSpPr>
          <p:cNvPr id="35" name="Shape 33"/>
          <p:cNvSpPr/>
          <p:nvPr/>
        </p:nvSpPr>
        <p:spPr>
          <a:xfrm>
            <a:off x="414099" y="6706672"/>
            <a:ext cx="13802201" cy="340400"/>
          </a:xfrm>
          <a:prstGeom prst="rect">
            <a:avLst/>
          </a:prstGeom>
          <a:solidFill>
            <a:srgbClr val="000000">
              <a:alpha val="4000"/>
            </a:srgbClr>
          </a:solidFill>
          <a:ln/>
        </p:spPr>
      </p:sp>
      <p:sp>
        <p:nvSpPr>
          <p:cNvPr id="36" name="Text 34"/>
          <p:cNvSpPr/>
          <p:nvPr/>
        </p:nvSpPr>
        <p:spPr>
          <a:xfrm>
            <a:off x="530423" y="6783943"/>
            <a:ext cx="2004060" cy="185857"/>
          </a:xfrm>
          <a:prstGeom prst="rect">
            <a:avLst/>
          </a:prstGeom>
          <a:noFill/>
          <a:ln/>
        </p:spPr>
        <p:txBody>
          <a:bodyPr wrap="none" lIns="0" tIns="0" rIns="0" bIns="0" rtlCol="0" anchor="t"/>
          <a:lstStyle/>
          <a:p>
            <a:pPr algn="l" indent="0" marL="0">
              <a:lnSpc>
                <a:spcPts val="1450"/>
              </a:lnSpc>
              <a:buNone/>
            </a:pPr>
            <a:r>
              <a:rPr lang="en-US" sz="900" b="1" dirty="0">
                <a:solidFill>
                  <a:srgbClr val="272525"/>
                </a:solidFill>
                <a:latin typeface="Inter" pitchFamily="34" charset="0"/>
                <a:ea typeface="Inter" pitchFamily="34" charset="-122"/>
                <a:cs typeface="Inter" pitchFamily="34" charset="-120"/>
              </a:rPr>
              <a:t>Hidden Layer 2</a:t>
            </a:r>
            <a:endParaRPr lang="en-US" sz="900" dirty="0"/>
          </a:p>
        </p:txBody>
      </p:sp>
      <p:sp>
        <p:nvSpPr>
          <p:cNvPr id="37" name="Text 35"/>
          <p:cNvSpPr/>
          <p:nvPr/>
        </p:nvSpPr>
        <p:spPr>
          <a:xfrm>
            <a:off x="2774275" y="6783943"/>
            <a:ext cx="1366718" cy="185857"/>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10</a:t>
            </a:r>
            <a:endParaRPr lang="en-US" sz="900" dirty="0"/>
          </a:p>
        </p:txBody>
      </p:sp>
      <p:sp>
        <p:nvSpPr>
          <p:cNvPr id="38" name="Text 36"/>
          <p:cNvSpPr/>
          <p:nvPr/>
        </p:nvSpPr>
        <p:spPr>
          <a:xfrm>
            <a:off x="4380786" y="6783943"/>
            <a:ext cx="3097530" cy="185857"/>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Sigmoid</a:t>
            </a:r>
            <a:endParaRPr lang="en-US" sz="900" dirty="0"/>
          </a:p>
        </p:txBody>
      </p:sp>
      <p:sp>
        <p:nvSpPr>
          <p:cNvPr id="39" name="Text 37"/>
          <p:cNvSpPr/>
          <p:nvPr/>
        </p:nvSpPr>
        <p:spPr>
          <a:xfrm>
            <a:off x="7718108" y="6783943"/>
            <a:ext cx="6382107" cy="185857"/>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Combines patterns to learn more complex features.</a:t>
            </a:r>
            <a:endParaRPr lang="en-US" sz="900" dirty="0"/>
          </a:p>
        </p:txBody>
      </p:sp>
      <p:sp>
        <p:nvSpPr>
          <p:cNvPr id="40" name="Shape 38"/>
          <p:cNvSpPr/>
          <p:nvPr/>
        </p:nvSpPr>
        <p:spPr>
          <a:xfrm>
            <a:off x="414099" y="7047071"/>
            <a:ext cx="13802201" cy="340400"/>
          </a:xfrm>
          <a:prstGeom prst="rect">
            <a:avLst/>
          </a:prstGeom>
          <a:solidFill>
            <a:srgbClr val="FFFFFF">
              <a:alpha val="4000"/>
            </a:srgbClr>
          </a:solidFill>
          <a:ln/>
        </p:spPr>
      </p:sp>
      <p:sp>
        <p:nvSpPr>
          <p:cNvPr id="41" name="Text 39"/>
          <p:cNvSpPr/>
          <p:nvPr/>
        </p:nvSpPr>
        <p:spPr>
          <a:xfrm>
            <a:off x="530423" y="7124343"/>
            <a:ext cx="2004060" cy="185857"/>
          </a:xfrm>
          <a:prstGeom prst="rect">
            <a:avLst/>
          </a:prstGeom>
          <a:noFill/>
          <a:ln/>
        </p:spPr>
        <p:txBody>
          <a:bodyPr wrap="none" lIns="0" tIns="0" rIns="0" bIns="0" rtlCol="0" anchor="t"/>
          <a:lstStyle/>
          <a:p>
            <a:pPr algn="l" indent="0" marL="0">
              <a:lnSpc>
                <a:spcPts val="1450"/>
              </a:lnSpc>
              <a:buNone/>
            </a:pPr>
            <a:r>
              <a:rPr lang="en-US" sz="900" b="1" dirty="0">
                <a:solidFill>
                  <a:srgbClr val="272525"/>
                </a:solidFill>
                <a:latin typeface="Inter" pitchFamily="34" charset="0"/>
                <a:ea typeface="Inter" pitchFamily="34" charset="-122"/>
                <a:cs typeface="Inter" pitchFamily="34" charset="-120"/>
              </a:rPr>
              <a:t>Hidden Layer 3</a:t>
            </a:r>
            <a:endParaRPr lang="en-US" sz="900" dirty="0"/>
          </a:p>
        </p:txBody>
      </p:sp>
      <p:sp>
        <p:nvSpPr>
          <p:cNvPr id="42" name="Text 40"/>
          <p:cNvSpPr/>
          <p:nvPr/>
        </p:nvSpPr>
        <p:spPr>
          <a:xfrm>
            <a:off x="2774275" y="7124343"/>
            <a:ext cx="1366718" cy="185857"/>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10</a:t>
            </a:r>
            <a:endParaRPr lang="en-US" sz="900" dirty="0"/>
          </a:p>
        </p:txBody>
      </p:sp>
      <p:sp>
        <p:nvSpPr>
          <p:cNvPr id="43" name="Text 41"/>
          <p:cNvSpPr/>
          <p:nvPr/>
        </p:nvSpPr>
        <p:spPr>
          <a:xfrm>
            <a:off x="4380786" y="7124343"/>
            <a:ext cx="3097530" cy="185857"/>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Sigmoid</a:t>
            </a:r>
            <a:endParaRPr lang="en-US" sz="900" dirty="0"/>
          </a:p>
        </p:txBody>
      </p:sp>
      <p:sp>
        <p:nvSpPr>
          <p:cNvPr id="44" name="Text 42"/>
          <p:cNvSpPr/>
          <p:nvPr/>
        </p:nvSpPr>
        <p:spPr>
          <a:xfrm>
            <a:off x="7718108" y="7124343"/>
            <a:ext cx="6382107" cy="185857"/>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Further refines the learned features for prediction.</a:t>
            </a:r>
            <a:endParaRPr lang="en-US" sz="900" dirty="0"/>
          </a:p>
        </p:txBody>
      </p:sp>
      <p:sp>
        <p:nvSpPr>
          <p:cNvPr id="45" name="Shape 43"/>
          <p:cNvSpPr/>
          <p:nvPr/>
        </p:nvSpPr>
        <p:spPr>
          <a:xfrm>
            <a:off x="414099" y="7387471"/>
            <a:ext cx="13802201" cy="340400"/>
          </a:xfrm>
          <a:prstGeom prst="rect">
            <a:avLst/>
          </a:prstGeom>
          <a:solidFill>
            <a:srgbClr val="000000">
              <a:alpha val="4000"/>
            </a:srgbClr>
          </a:solidFill>
          <a:ln/>
        </p:spPr>
      </p:sp>
      <p:sp>
        <p:nvSpPr>
          <p:cNvPr id="46" name="Text 44"/>
          <p:cNvSpPr/>
          <p:nvPr/>
        </p:nvSpPr>
        <p:spPr>
          <a:xfrm>
            <a:off x="530423" y="7464743"/>
            <a:ext cx="2004060" cy="185857"/>
          </a:xfrm>
          <a:prstGeom prst="rect">
            <a:avLst/>
          </a:prstGeom>
          <a:noFill/>
          <a:ln/>
        </p:spPr>
        <p:txBody>
          <a:bodyPr wrap="none" lIns="0" tIns="0" rIns="0" bIns="0" rtlCol="0" anchor="t"/>
          <a:lstStyle/>
          <a:p>
            <a:pPr algn="l" indent="0" marL="0">
              <a:lnSpc>
                <a:spcPts val="1450"/>
              </a:lnSpc>
              <a:buNone/>
            </a:pPr>
            <a:r>
              <a:rPr lang="en-US" sz="900" b="1" dirty="0">
                <a:solidFill>
                  <a:srgbClr val="272525"/>
                </a:solidFill>
                <a:latin typeface="Inter" pitchFamily="34" charset="0"/>
                <a:ea typeface="Inter" pitchFamily="34" charset="-122"/>
                <a:cs typeface="Inter" pitchFamily="34" charset="-120"/>
              </a:rPr>
              <a:t>Output</a:t>
            </a:r>
            <a:endParaRPr lang="en-US" sz="900" dirty="0"/>
          </a:p>
        </p:txBody>
      </p:sp>
      <p:sp>
        <p:nvSpPr>
          <p:cNvPr id="47" name="Text 45"/>
          <p:cNvSpPr/>
          <p:nvPr/>
        </p:nvSpPr>
        <p:spPr>
          <a:xfrm>
            <a:off x="2774275" y="7464743"/>
            <a:ext cx="1366718" cy="185857"/>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1</a:t>
            </a:r>
            <a:endParaRPr lang="en-US" sz="900" dirty="0"/>
          </a:p>
        </p:txBody>
      </p:sp>
      <p:sp>
        <p:nvSpPr>
          <p:cNvPr id="48" name="Text 46"/>
          <p:cNvSpPr/>
          <p:nvPr/>
        </p:nvSpPr>
        <p:spPr>
          <a:xfrm>
            <a:off x="4380786" y="7464743"/>
            <a:ext cx="3097530" cy="185857"/>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Sigmoid</a:t>
            </a:r>
            <a:endParaRPr lang="en-US" sz="900" dirty="0"/>
          </a:p>
        </p:txBody>
      </p:sp>
      <p:sp>
        <p:nvSpPr>
          <p:cNvPr id="49" name="Text 47"/>
          <p:cNvSpPr/>
          <p:nvPr/>
        </p:nvSpPr>
        <p:spPr>
          <a:xfrm>
            <a:off x="7718108" y="7464743"/>
            <a:ext cx="6382107" cy="185857"/>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Produces the final probability of the sample being AML.</a:t>
            </a: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2025-12-11T16:12:14Z</dcterms:created>
  <dcterms:modified xsi:type="dcterms:W3CDTF">2025-12-11T16:12:14Z</dcterms:modified>
</cp:coreProperties>
</file>